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76" r:id="rId2"/>
    <p:sldId id="262" r:id="rId3"/>
    <p:sldId id="280" r:id="rId4"/>
    <p:sldId id="281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82" r:id="rId13"/>
    <p:sldId id="272" r:id="rId14"/>
    <p:sldId id="273" r:id="rId15"/>
    <p:sldId id="259" r:id="rId16"/>
    <p:sldId id="261" r:id="rId17"/>
    <p:sldId id="279" r:id="rId18"/>
    <p:sldId id="260" r:id="rId19"/>
    <p:sldId id="283" r:id="rId20"/>
    <p:sldId id="284" r:id="rId21"/>
    <p:sldId id="285" r:id="rId22"/>
    <p:sldId id="286" r:id="rId23"/>
    <p:sldId id="287" r:id="rId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67"/>
    <a:srgbClr val="E0E0E0"/>
    <a:srgbClr val="D6EAF8"/>
    <a:srgbClr val="EADAB8"/>
    <a:srgbClr val="DABE82"/>
    <a:srgbClr val="E8D3B9"/>
    <a:srgbClr val="C4A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67" autoAdjust="0"/>
  </p:normalViewPr>
  <p:slideViewPr>
    <p:cSldViewPr snapToGrid="0">
      <p:cViewPr varScale="1">
        <p:scale>
          <a:sx n="141" d="100"/>
          <a:sy n="141" d="100"/>
        </p:scale>
        <p:origin x="72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460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35F3C2-7F9F-9345-7764-4D6176567C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FFFC2-3DD9-D161-3CFC-E83FCE0779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069A2-C3F6-4081-B1AB-8D760EE424CE}" type="datetimeFigureOut">
              <a:rPr lang="pl-PL" smtClean="0"/>
              <a:t>26.11.2024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97754-55A4-5D8B-340D-E76FC899A5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92D00-390A-B60A-AA4D-D067651DC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4F13-B091-4E0E-9220-49A142B044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1849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1221-F8E4-4014-8698-73F505210C60}" type="datetimeFigureOut">
              <a:rPr lang="pl-PL" smtClean="0"/>
              <a:t>26.11.2024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655DE-FF30-4D5D-A50E-CFE6AC1E1D0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93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E24B5-C517-7203-3BF0-E9DC26D9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DA588-E7E7-0B73-BF67-288A53DF3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8464A-4BB5-2831-F461-5EE514DDA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Intro</a:t>
            </a:r>
            <a:r>
              <a:rPr lang="pl-PL" dirty="0"/>
              <a:t>:</a:t>
            </a:r>
            <a:br>
              <a:rPr lang="pl-PL" dirty="0"/>
            </a:br>
            <a:r>
              <a:rPr lang="pl-PL" dirty="0"/>
              <a:t>Dlaczego warto zająć się tematem?: uniwersytety są  „silnikiem” rozwoju społecznego, gospodarczego i kulturowego, pozycja polskich uczelni w świecie nauki nie odpowiada pozycji ani potencjałowi Polski w globalnej gospodarce. Ponadto polscy naukowcy osiągają wiele sukcesów naukowych, które nie są odpowiednio komercjalizowane przez polskie przedsiębiorstwa.</a:t>
            </a:r>
          </a:p>
          <a:p>
            <a:pPr algn="l"/>
            <a:endParaRPr lang="pl-PL" sz="1200" b="0" i="0" u="none" strike="noStrike" baseline="0" dirty="0">
              <a:latin typeface="CIDFont+F1"/>
            </a:endParaRP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C4B6-479F-2BB7-1DBD-AF6C92E1C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21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Uczelnie techniczne nadzorowane przez Ministerstwo Edukacji i Nauki plus Politechnika Bydgoska (klasyfikowana przez Ministerstwo jako uczelnia przyrodnicza)</a:t>
            </a:r>
          </a:p>
          <a:p>
            <a:r>
              <a:rPr lang="pl-PL" dirty="0"/>
              <a:t>Uczelnie nadzorowane przez Ministerstwo Infrastruktury: Politechnika Morska w Szczecinie, Uniwersytet Morski w Gdyni</a:t>
            </a:r>
          </a:p>
          <a:p>
            <a:r>
              <a:rPr lang="pl-PL" dirty="0"/>
              <a:t>Nadzorowane przez Ministerstwo Obrony Narodowej: WAT (Wojskowa Akademia Techniczna)</a:t>
            </a:r>
            <a:br>
              <a:rPr lang="pl-PL" dirty="0"/>
            </a:b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7885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/>
              <a:t>features typical of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academic culture,</a:t>
            </a:r>
            <a:endParaRPr lang="pl-PL" sz="1200" b="0" i="0" u="none" strike="noStrike" baseline="0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6532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997AD-3100-D38E-1988-D18356F68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B4D5AB-D2B8-C0B4-1343-51FB35D88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143BB-F61B-C657-1800-BE96425DC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/>
              <a:t>features typical of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academic culture,</a:t>
            </a:r>
            <a:endParaRPr lang="pl-PL" sz="1200" b="0" i="0" u="none" strike="noStrike" baseline="0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A4A8-FBAD-C81A-A473-EB2CFA9E2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478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AC753-ABDC-2864-FAE9-C71DF01D8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FA1DA-2568-6762-0A10-2FE499F56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8D4DF-E6A7-3706-AC7C-35C732646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/>
              <a:t>features typical of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academic culture,</a:t>
            </a:r>
            <a:endParaRPr lang="pl-PL" sz="1200" b="0" i="0" u="none" strike="noStrike" baseline="0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101DB-A681-1AF6-A7E6-9A9F156E6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79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u="none" strike="noStrike" baseline="0" dirty="0"/>
              <a:t>Tabela 12: 27 przykładów sprzeczności interesów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u="none" strike="noStrik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/>
              <a:t>Universities, due to the complexity of relationships between many groups of people associated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with them, often with divergent interests, are a particularly challenging environment for implementing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modern, mature quality management systems, which is confirmed by the results of the literature research</a:t>
            </a:r>
            <a:r>
              <a:rPr lang="pl-PL" sz="1200" b="0" i="0" u="none" strike="noStrike" baseline="0" dirty="0"/>
              <a:t> </a:t>
            </a:r>
            <a:r>
              <a:rPr lang="pl-PL" sz="1200" b="0" i="0" u="none" strike="noStrike" baseline="0" dirty="0" err="1"/>
              <a:t>conducted</a:t>
            </a:r>
            <a:r>
              <a:rPr lang="pl-PL" sz="1200" b="0" i="0" u="none" strike="noStrike" baseline="0" dirty="0"/>
              <a:t>.</a:t>
            </a:r>
          </a:p>
          <a:p>
            <a:endParaRPr lang="pl-PL" sz="1200" b="0" i="0" u="none" strike="noStrike" baseline="0" dirty="0"/>
          </a:p>
          <a:p>
            <a:r>
              <a:rPr lang="en-US" sz="1200" b="0" i="0" u="none" strike="noStrike" baseline="0" dirty="0"/>
              <a:t>complexity of the structure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1279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baseline="0" dirty="0"/>
              <a:t>difficulties in defining the customer</a:t>
            </a:r>
            <a:endParaRPr lang="pl-PL" sz="1200" b="0" i="0" u="none" strike="noStrik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u="none" strike="noStrike" baseline="0" dirty="0" err="1"/>
              <a:t>Since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the idea of customer centricity lies at the foundation of contemporary quality management philosophies,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when the customer cannot be unequivocally identified, the basic goals of quality improvement activities</a:t>
            </a:r>
            <a:r>
              <a:rPr lang="pl-PL" sz="1200" b="0" i="0" u="none" strike="noStrike" baseline="0" dirty="0"/>
              <a:t> </a:t>
            </a:r>
            <a:r>
              <a:rPr lang="pl-PL" sz="1200" b="0" i="0" u="none" strike="noStrike" baseline="0" dirty="0" err="1"/>
              <a:t>become</a:t>
            </a:r>
            <a:r>
              <a:rPr lang="pl-PL" sz="1200" b="0" i="0" u="none" strike="noStrike" baseline="0" dirty="0"/>
              <a:t> </a:t>
            </a:r>
            <a:r>
              <a:rPr lang="pl-PL" sz="1200" b="0" i="0" u="none" strike="noStrike" baseline="0" dirty="0" err="1"/>
              <a:t>unclear</a:t>
            </a:r>
            <a:r>
              <a:rPr lang="pl-PL" sz="1200" b="0" i="0" u="none" strike="noStrike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CIDFont+F1"/>
              </a:rPr>
              <a:t>Nowadays, in the context of universities, the concept of the customer is commonly</a:t>
            </a:r>
            <a:r>
              <a:rPr lang="pl-PL" sz="1200" b="0" i="0" u="none" strike="noStrike" baseline="0" dirty="0">
                <a:latin typeface="CIDFont+F1"/>
              </a:rPr>
              <a:t> </a:t>
            </a:r>
            <a:r>
              <a:rPr lang="en-US" sz="1200" b="0" i="0" u="none" strike="noStrike" baseline="0" dirty="0">
                <a:latin typeface="CIDFont+F1"/>
              </a:rPr>
              <a:t>replaced by the concept of stakeholders. Therefore, the author suggests that stakeholder analysis and</a:t>
            </a:r>
            <a:r>
              <a:rPr lang="pl-PL" sz="1200" b="0" i="0" u="none" strike="noStrike" baseline="0" dirty="0">
                <a:latin typeface="CIDFont+F1"/>
              </a:rPr>
              <a:t> </a:t>
            </a:r>
            <a:r>
              <a:rPr lang="en-US" sz="1200" b="0" i="0" u="none" strike="noStrike" baseline="0" dirty="0">
                <a:latin typeface="CIDFont+F1"/>
              </a:rPr>
              <a:t>the measurement of stakeholder satisfaction should form the basis of all improvement actions.</a:t>
            </a:r>
            <a:endParaRPr lang="pl-PL" sz="1200" b="0" i="0" u="none" strike="noStrike" baseline="0" dirty="0">
              <a:latin typeface="CIDFont+F1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u="none" strike="noStrike" baseline="0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2758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Ad. 3. </a:t>
            </a:r>
            <a:r>
              <a:rPr lang="en-US" dirty="0"/>
              <a:t>Number of rights for awarding the degree</a:t>
            </a:r>
            <a:r>
              <a:rPr lang="pl-PL" dirty="0"/>
              <a:t> of </a:t>
            </a:r>
            <a:r>
              <a:rPr lang="pl-PL" dirty="0" err="1"/>
              <a:t>doctor</a:t>
            </a:r>
            <a:r>
              <a:rPr lang="pl-PL" dirty="0"/>
              <a:t> </a:t>
            </a:r>
            <a:r>
              <a:rPr lang="pl-PL" dirty="0" err="1"/>
              <a:t>habilitus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955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2071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baseline="0" dirty="0"/>
              <a:t>The notion of quality of education and conditions of its quantification at the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universities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25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rgbClr val="003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41E694-2710-DC70-AA0B-4C28B2990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1142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AB01FE5-8F8F-0DB7-1ECC-5EE73454C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6746"/>
            <a:ext cx="9144000" cy="40105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7C0CAD3-795D-063D-FA5B-9906B732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EF8B8A-156A-435C-AD97-E523B40FBEC6}" type="datetime1">
              <a:rPr lang="pl-PL" smtClean="0"/>
              <a:t>26.11.2024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D7C33F6-E414-7164-B185-D5897F93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775EE83-6C96-117D-25D0-83AB1D8F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5E855CC7-5BE1-611D-2959-51F87F5B90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33599"/>
          <a:stretch>
            <a:fillRect/>
          </a:stretch>
        </p:blipFill>
        <p:spPr>
          <a:xfrm>
            <a:off x="2856000" y="410016"/>
            <a:ext cx="6480000" cy="15718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265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2864CF-6415-3C6F-154C-6FAA8103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C88A7EA-6470-2884-E80D-942F1E423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08F0408-AD79-CD39-4B59-383C3A2F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7998-9FE6-4DC5-B510-9D5DDF5DDD4E}" type="datetime1">
              <a:rPr lang="pl-PL" smtClean="0"/>
              <a:t>26.11.2024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A65E4D3-B85B-9620-829B-5F31903B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2F47B7-77B6-AB4C-E3D1-CBDA9348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378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9B8AF65-E0EA-121C-433A-3C51CD8C3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962C26D-E3AD-E249-1AFD-F7E28C4FC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D10DC6-3932-5213-7DF0-58158F88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DDB4-675E-47A0-B021-EDCA5866B50A}" type="datetime1">
              <a:rPr lang="pl-PL" smtClean="0"/>
              <a:t>26.11.2024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4AB1BC6-51F2-CF63-9DC9-E0FBC800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3F8AB48-97AF-7B65-E7E6-B7DD3036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5069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rcRect r="33607"/>
          <a:stretch>
            <a:fillRect/>
          </a:stretch>
        </p:blipFill>
        <p:spPr>
          <a:xfrm>
            <a:off x="3128218" y="2709000"/>
            <a:ext cx="5935564" cy="14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2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869BEB-8675-6127-D69D-7E3305B5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8CE976-2BB5-5094-27A2-7E4E8AAE4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AD664DE-B4F8-2F78-06B8-88716C34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999596-79E2-47B9-BE05-8BA149DDBEB8}" type="datetime1">
              <a:rPr lang="pl-PL" smtClean="0"/>
              <a:t>26.11.2024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F3638B3-B44D-71D4-E038-8E476805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233A1D5-2EF8-2213-7071-2D3CF6E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948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543898-FB18-3778-640D-97EA06F7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356E99A-378B-AAF0-05BE-E796E10E7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313CC89-FC40-F723-0714-CBFD16A2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9CE-1D79-43DA-9F33-E75AC39DFDD8}" type="datetime1">
              <a:rPr lang="pl-PL" smtClean="0"/>
              <a:t>26.11.2024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6E4DC45-3793-16DB-EB42-80041025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13B5448-4169-0D78-C0EB-60FEFF69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109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C9C6F1-4D8A-C5BE-183C-9BDECD37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E89BCF-C4D5-5083-2CF9-E76B3B10C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502A009-8DBF-4E9E-1996-450FC911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649A601-D281-CE22-9ABB-B3275184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3477A2-E204-4FE0-9357-9D746BEC6204}" type="datetime1">
              <a:rPr lang="pl-PL" smtClean="0"/>
              <a:t>26.11.2024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7E23703-4411-3366-AEAA-E2D567FD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6CCF723-4BD4-F792-B3E6-E4BCC23F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039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7F9BE3-1A7A-3F29-93BC-DDF03845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5EBE2AE-0A06-8AA1-BAE3-101D778E8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7451D39-E75D-BFBF-39F8-1E6C6220B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4CB4574-A8FD-733A-12BB-EB1AB2FAB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0012007-1553-99D3-F36D-1C2BF29D9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F375FB15-9B36-FAB1-EFE1-15AF72C6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FCD06-3475-4CDD-804B-4C2809B5A13A}" type="datetime1">
              <a:rPr lang="pl-PL" smtClean="0"/>
              <a:t>26.11.2024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1778F47-D2B8-25DF-A8F7-D3821FBA4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8A86CAC6-0317-66E8-C21D-2B3D8BE4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511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47FDD4-53BC-0499-48C0-154E20F2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0DDEB75-05E5-D8DF-A406-EF5A8859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DAB46-48FF-4D68-9F01-A14A7B3B09A5}" type="datetime1">
              <a:rPr lang="pl-PL" smtClean="0"/>
              <a:t>26.11.2024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98E4CC4-BD6E-F287-570B-81BF2F9B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B11CCA6-72FC-9106-4660-B9E57498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103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AB074DC-1C64-7403-23F6-8B72F232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169C-5DAD-43A4-A9F4-0546DD4F92EF}" type="datetime1">
              <a:rPr lang="pl-PL" smtClean="0"/>
              <a:t>26.11.2024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81A3F8A-F06A-A128-6CAA-56320B8B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74F0F96-69A6-864D-047F-A1E6024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66CC3-00EB-4811-0A79-EE6AC37DD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26" y="0"/>
            <a:ext cx="9620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184CE5-422A-F08F-9A7D-3280F84C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235C73-348A-F8F6-4649-082C30D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006204-8BC4-766A-4A3E-9C78F14D3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8D535CB-CCDC-158B-11B1-CD9C40F5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2DA5-5ACB-4357-B607-7FAA6ABE8D2E}" type="datetime1">
              <a:rPr lang="pl-PL" smtClean="0"/>
              <a:t>26.11.2024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3D60152-3D2D-8316-8589-2782702D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50A7F0A-AB17-1EB8-D19B-E155D4D2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697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5AF2C-EA42-1807-E930-732D6280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957C98B-C356-BA7D-7ACA-EA3F69323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DCD9D9-7414-01EC-1761-94BF71EDD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16D9C4C-2FE2-B6A9-373F-3C67E54A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E8D5-B667-465B-923C-8AE64D9B5C50}" type="datetime1">
              <a:rPr lang="pl-PL" smtClean="0"/>
              <a:t>26.11.2024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6EF7CD6-F4D9-B36C-6630-877DF75F7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5AE4303-5956-8AB8-78EE-3538567D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706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FCB6DAD-8BDA-D1E7-A03F-18CF4B80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C332C8A-D840-37BF-9134-1085EB86D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6BF104-03BF-E560-A454-80E28292A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5EBC61-B65A-4F86-AC7A-820DD48DEEE0}" type="datetime1">
              <a:rPr lang="pl-PL" smtClean="0"/>
              <a:t>26.11.2024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0B8007-B8F6-90CD-43F0-85C42CED3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81BDAF-84AF-BBDC-17FD-6B9CB054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970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76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76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76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76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6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6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F0303-AB49-249B-063F-6EF784A5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48A32A-55BC-6AE8-FD6B-A3F50260BE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Pomiar satysfakcji interesariuszy w doskonaleniu systemu zarządzania jakością uczelni technicznych w Polsce</a:t>
            </a:r>
            <a:endParaRPr lang="pl-PL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DEA9DD-F948-B38A-F6CF-7962AD56E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7358"/>
            <a:ext cx="9144000" cy="4104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Mgr inż. Jan Paweł Szefler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301B0-1A9E-3D74-979F-6F2D5056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Gdańsk, 19.12.2024</a:t>
            </a:r>
          </a:p>
        </p:txBody>
      </p:sp>
    </p:spTree>
    <p:extLst>
      <p:ext uri="{BB962C8B-B14F-4D97-AF65-F5344CB8AC3E}">
        <p14:creationId xmlns:p14="http://schemas.microsoft.com/office/powerpoint/2010/main" val="218578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FD048-9FB8-37CA-8312-F051845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Weryfikacja hipotez – badania ilościowe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4AD005-1970-BDE9-0A53-0944A3968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7698" cy="1603375"/>
          </a:xfrm>
        </p:spPr>
        <p:txBody>
          <a:bodyPr>
            <a:normAutofit/>
          </a:bodyPr>
          <a:lstStyle/>
          <a:p>
            <a:r>
              <a:rPr lang="pl-PL" sz="2400" dirty="0"/>
              <a:t>Badanie kwestionariuszowe wśród interesariuszy uczelni</a:t>
            </a:r>
          </a:p>
          <a:p>
            <a:pPr lvl="1"/>
            <a:r>
              <a:rPr lang="pl-PL" sz="2000" dirty="0"/>
              <a:t>ankieta internetowa</a:t>
            </a:r>
          </a:p>
          <a:p>
            <a:pPr lvl="1"/>
            <a:r>
              <a:rPr lang="pl-PL" sz="2000" dirty="0"/>
              <a:t>metoda kuli śnieżnej do doboru próby (nielosowa)</a:t>
            </a:r>
          </a:p>
          <a:p>
            <a:pPr lvl="1"/>
            <a:r>
              <a:rPr lang="pl-PL" sz="2000" dirty="0"/>
              <a:t>absolwenci: N=120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06B49-6F9B-ABED-D6D6-67D3575E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10</a:t>
            </a:fld>
            <a:endParaRPr lang="pl-P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1D8AB8-1354-7F41-E307-FF4517C6B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70745"/>
              </p:ext>
            </p:extLst>
          </p:nvPr>
        </p:nvGraphicFramePr>
        <p:xfrm>
          <a:off x="838200" y="3429000"/>
          <a:ext cx="8244000" cy="3096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020000">
                  <a:extLst>
                    <a:ext uri="{9D8B030D-6E8A-4147-A177-3AD203B41FA5}">
                      <a16:colId xmlns:a16="http://schemas.microsoft.com/office/drawing/2014/main" val="1544714985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4538307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pl-PL" sz="1800" b="1" u="none" strike="noStrike" baseline="0" dirty="0">
                          <a:solidFill>
                            <a:schemeClr val="bg1"/>
                          </a:solidFill>
                        </a:rPr>
                        <a:t>Kategoria kwalifikacji odpowiedzi </a:t>
                      </a:r>
                      <a:endParaRPr lang="pl-P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1" u="none" strike="noStrike" baseline="0" dirty="0">
                          <a:solidFill>
                            <a:schemeClr val="bg1"/>
                          </a:solidFill>
                        </a:rPr>
                        <a:t>Wartość</a:t>
                      </a:r>
                      <a:endParaRPr lang="pl-PL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06203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Liczba rozpoczętych ankiet 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259</a:t>
                      </a:r>
                      <a:endParaRPr lang="pl-P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2100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Liczba zakończonych ankiet 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138</a:t>
                      </a:r>
                      <a:endParaRPr lang="pl-P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79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Proporcja liczby ankiet zakończonych do liczby ankiet rozpoczętych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53,28%</a:t>
                      </a:r>
                      <a:endParaRPr lang="pl-P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37669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Liczba respondentów ankiet rozpoczętych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249</a:t>
                      </a:r>
                      <a:endParaRPr lang="pl-P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24858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Liczba respondentów ankiet zakończonych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133</a:t>
                      </a:r>
                      <a:endParaRPr lang="pl-P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53223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Proporcja liczby respondentów ankiet zakończonych do liczby </a:t>
                      </a:r>
                      <a:b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</a:br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respondentów ankiet rozpoczętych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b="0" u="none" strike="noStrike" baseline="0" dirty="0">
                          <a:solidFill>
                            <a:srgbClr val="000000"/>
                          </a:solidFill>
                        </a:rPr>
                        <a:t>53,41%</a:t>
                      </a:r>
                      <a:endParaRPr lang="pl-P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9608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1C8079D-DB9D-D94E-5A01-2133DE881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19" y="1433693"/>
            <a:ext cx="2520981" cy="172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6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FD048-9FB8-37CA-8312-F051845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Weryfikacja hipotez</a:t>
            </a:r>
            <a:r>
              <a:rPr lang="en-GB" dirty="0"/>
              <a:t> </a:t>
            </a:r>
            <a:r>
              <a:rPr lang="pl-PL" dirty="0"/>
              <a:t>1</a:t>
            </a:r>
            <a:r>
              <a:rPr lang="en-GB" dirty="0"/>
              <a:t>/2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4AD005-1970-BDE9-0A53-0944A3968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1900" b="1" dirty="0"/>
              <a:t>H1</a:t>
            </a:r>
            <a:r>
              <a:rPr lang="en-GB" sz="1900" dirty="0"/>
              <a:t>: </a:t>
            </a:r>
            <a:r>
              <a:rPr lang="pl-PL" sz="1900" i="1" dirty="0"/>
              <a:t>Wyniki pomiaru satysfakcji interesariuszy są pozytywnie skorelowane z innymi wynikami jakości usług uczelni</a:t>
            </a:r>
            <a:r>
              <a:rPr lang="en-GB" sz="1900" i="1" dirty="0"/>
              <a:t> </a:t>
            </a:r>
            <a:r>
              <a:rPr lang="en-GB" sz="1900" b="1" i="1" dirty="0"/>
              <a:t>→</a:t>
            </a:r>
            <a:r>
              <a:rPr lang="en-GB" sz="1900" i="1" dirty="0"/>
              <a:t> </a:t>
            </a:r>
            <a:r>
              <a:rPr lang="pl-PL" sz="1900" dirty="0"/>
              <a:t>Nie potwierdzona</a:t>
            </a:r>
            <a:endParaRPr lang="en-GB" sz="1900" dirty="0"/>
          </a:p>
          <a:p>
            <a:r>
              <a:rPr lang="en-GB" sz="1900" b="1" dirty="0"/>
              <a:t>H2: </a:t>
            </a:r>
            <a:r>
              <a:rPr lang="pl-PL" sz="1900" i="1" dirty="0"/>
              <a:t>Wyniki pomiaru satysfakcji interesariuszy są pozytywnie skorelowane z wartościami Indeksu Wyceny Rynkowej Absolwenta</a:t>
            </a:r>
            <a:r>
              <a:rPr lang="en-GB" sz="1900" i="1" dirty="0"/>
              <a:t> </a:t>
            </a:r>
            <a:r>
              <a:rPr lang="en-GB" sz="1900" b="1" i="1" dirty="0"/>
              <a:t>→</a:t>
            </a:r>
            <a:r>
              <a:rPr lang="en-GB" sz="1900" i="1" dirty="0"/>
              <a:t> </a:t>
            </a:r>
            <a:r>
              <a:rPr lang="pl-PL" sz="1900" dirty="0"/>
              <a:t>Nie potwierdzona</a:t>
            </a:r>
            <a:endParaRPr lang="en-GB" sz="1900" dirty="0"/>
          </a:p>
          <a:p>
            <a:pPr lvl="1"/>
            <a:r>
              <a:rPr lang="en-GB" sz="1600" b="1" dirty="0"/>
              <a:t>H2a</a:t>
            </a:r>
            <a:r>
              <a:rPr lang="en-GB" sz="1600" i="1" dirty="0"/>
              <a:t>: </a:t>
            </a:r>
            <a:r>
              <a:rPr lang="pl-PL" sz="1600" i="1" u="sng" dirty="0"/>
              <a:t>Stopa zatrudnienia</a:t>
            </a:r>
            <a:r>
              <a:rPr lang="pl-PL" sz="1600" i="1" dirty="0"/>
              <a:t> wśród absolwentów uczelni </a:t>
            </a:r>
            <a:r>
              <a:rPr lang="pl-PL" sz="1600" i="1" u="sng" dirty="0"/>
              <a:t>po roku</a:t>
            </a:r>
            <a:r>
              <a:rPr lang="pl-PL" sz="1600" i="1" dirty="0"/>
              <a:t> od uzyskania dyplomu jest pozytywnie skorelowana z wartościami satysfakcji z usług uczelni</a:t>
            </a:r>
            <a:r>
              <a:rPr lang="en-GB" sz="1600" dirty="0"/>
              <a:t> </a:t>
            </a:r>
            <a:r>
              <a:rPr lang="en-GB" sz="1600" b="1" i="1" dirty="0"/>
              <a:t>→</a:t>
            </a:r>
            <a:r>
              <a:rPr lang="en-GB" sz="1600" i="1" dirty="0"/>
              <a:t> </a:t>
            </a:r>
            <a:r>
              <a:rPr lang="pl-PL" sz="1600" dirty="0"/>
              <a:t>Nie potwierdzona (H</a:t>
            </a:r>
            <a:r>
              <a:rPr lang="pl-PL" sz="1600" baseline="-25000" dirty="0"/>
              <a:t>0</a:t>
            </a:r>
            <a:r>
              <a:rPr lang="pl-PL" sz="1600" dirty="0"/>
              <a:t> nie odrzucona)</a:t>
            </a:r>
            <a:endParaRPr lang="en-GB" sz="1600" dirty="0"/>
          </a:p>
          <a:p>
            <a:pPr lvl="1"/>
            <a:r>
              <a:rPr lang="en-GB" sz="1600" b="1" dirty="0"/>
              <a:t>H2b</a:t>
            </a:r>
            <a:r>
              <a:rPr lang="en-GB" sz="1600" i="1" dirty="0"/>
              <a:t>: </a:t>
            </a:r>
            <a:r>
              <a:rPr lang="pl-PL" sz="1600" i="1" u="sng" dirty="0"/>
              <a:t>Stopa zatrudnienia</a:t>
            </a:r>
            <a:r>
              <a:rPr lang="pl-PL" sz="1600" i="1" dirty="0"/>
              <a:t> wśród absolwentów uczelni </a:t>
            </a:r>
            <a:r>
              <a:rPr lang="pl-PL" sz="1600" i="1" u="sng" dirty="0"/>
              <a:t>po 3 latach</a:t>
            </a:r>
            <a:r>
              <a:rPr lang="pl-PL" sz="1600" i="1" dirty="0"/>
              <a:t> od uzyskania dyplomu jest pozytywnie skorelowana z wartościami satysfakcji z usług uczelni</a:t>
            </a:r>
            <a:r>
              <a:rPr lang="en-GB" sz="1600" dirty="0"/>
              <a:t> </a:t>
            </a:r>
            <a:r>
              <a:rPr lang="en-GB" sz="1600" b="1" i="1" dirty="0"/>
              <a:t>→</a:t>
            </a:r>
            <a:r>
              <a:rPr lang="en-GB" sz="1600" dirty="0"/>
              <a:t> </a:t>
            </a:r>
            <a:r>
              <a:rPr lang="pl-PL" sz="1600" dirty="0"/>
              <a:t>Nie potwierdzona (H</a:t>
            </a:r>
            <a:r>
              <a:rPr lang="pl-PL" sz="1600" baseline="-25000" dirty="0"/>
              <a:t>0</a:t>
            </a:r>
            <a:r>
              <a:rPr lang="pl-PL" sz="1600" dirty="0"/>
              <a:t> nie odrzucona)</a:t>
            </a:r>
          </a:p>
          <a:p>
            <a:pPr lvl="1"/>
            <a:r>
              <a:rPr lang="en-GB" sz="1600" b="1" dirty="0"/>
              <a:t>H2</a:t>
            </a:r>
            <a:r>
              <a:rPr lang="pl-PL" sz="1600" b="1" dirty="0"/>
              <a:t>c</a:t>
            </a:r>
            <a:r>
              <a:rPr lang="en-GB" sz="1600" i="1" dirty="0"/>
              <a:t>: </a:t>
            </a:r>
            <a:r>
              <a:rPr lang="pl-PL" sz="1600" i="1" u="sng" dirty="0"/>
              <a:t>Poziom zarobków</a:t>
            </a:r>
            <a:r>
              <a:rPr lang="pl-PL" sz="1600" i="1" dirty="0"/>
              <a:t> absolwentów uczelni </a:t>
            </a:r>
            <a:r>
              <a:rPr lang="pl-PL" sz="1600" i="1" u="sng" dirty="0"/>
              <a:t>po roku</a:t>
            </a:r>
            <a:r>
              <a:rPr lang="pl-PL" sz="1600" i="1" dirty="0"/>
              <a:t> od uzyskania dyplomu jest pozytywnie skorelowany </a:t>
            </a:r>
            <a:br>
              <a:rPr lang="pl-PL" sz="1600" i="1" dirty="0"/>
            </a:br>
            <a:r>
              <a:rPr lang="pl-PL" sz="1600" i="1" dirty="0"/>
              <a:t>z wartościami satysfakcji z usług uczelni</a:t>
            </a:r>
            <a:r>
              <a:rPr lang="en-GB" sz="1600" dirty="0"/>
              <a:t> </a:t>
            </a:r>
            <a:r>
              <a:rPr lang="en-GB" sz="1600" b="1" i="1" dirty="0"/>
              <a:t>→</a:t>
            </a:r>
            <a:r>
              <a:rPr lang="pl-PL" sz="1600" dirty="0"/>
              <a:t> Nie potwierdzona (H</a:t>
            </a:r>
            <a:r>
              <a:rPr lang="pl-PL" sz="1600" baseline="-25000" dirty="0"/>
              <a:t>0</a:t>
            </a:r>
            <a:r>
              <a:rPr lang="pl-PL" sz="1600" dirty="0"/>
              <a:t> nie odrzucona)</a:t>
            </a:r>
          </a:p>
          <a:p>
            <a:pPr lvl="1"/>
            <a:r>
              <a:rPr lang="en-GB" sz="1600" b="1" dirty="0"/>
              <a:t>H2</a:t>
            </a:r>
            <a:r>
              <a:rPr lang="pl-PL" sz="1600" b="1" dirty="0"/>
              <a:t>d</a:t>
            </a:r>
            <a:r>
              <a:rPr lang="en-GB" sz="1600" i="1" dirty="0"/>
              <a:t>: </a:t>
            </a:r>
            <a:r>
              <a:rPr lang="pl-PL" sz="1600" i="1" u="sng" dirty="0"/>
              <a:t>Poziom zarobków</a:t>
            </a:r>
            <a:r>
              <a:rPr lang="pl-PL" sz="1600" i="1" dirty="0"/>
              <a:t> absolwentów uczelni </a:t>
            </a:r>
            <a:r>
              <a:rPr lang="pl-PL" sz="1600" i="1" u="sng" dirty="0"/>
              <a:t>po 3 latach</a:t>
            </a:r>
            <a:r>
              <a:rPr lang="pl-PL" sz="1600" i="1" dirty="0"/>
              <a:t> od uzyskania dyplomu jest pozytywnie skorelowany z wartościami satysfakcji z usług uczelni</a:t>
            </a:r>
            <a:r>
              <a:rPr lang="en-GB" sz="1600" dirty="0"/>
              <a:t> </a:t>
            </a:r>
            <a:r>
              <a:rPr lang="en-GB" sz="1600" b="1" i="1" dirty="0"/>
              <a:t>→</a:t>
            </a:r>
            <a:r>
              <a:rPr lang="pl-PL" sz="1600" dirty="0"/>
              <a:t> </a:t>
            </a:r>
            <a:r>
              <a:rPr lang="pl-PL" sz="1600" b="1" dirty="0"/>
              <a:t>Potwierdzona (H</a:t>
            </a:r>
            <a:r>
              <a:rPr lang="pl-PL" sz="1600" b="1" baseline="-25000" dirty="0"/>
              <a:t>0</a:t>
            </a:r>
            <a:r>
              <a:rPr lang="pl-PL" sz="1600" b="1" dirty="0"/>
              <a:t> odrzucona)</a:t>
            </a:r>
          </a:p>
          <a:p>
            <a:r>
              <a:rPr lang="en-GB" sz="1900" b="1" dirty="0"/>
              <a:t>H3</a:t>
            </a:r>
            <a:r>
              <a:rPr lang="en-GB" sz="1900" dirty="0"/>
              <a:t>: </a:t>
            </a:r>
            <a:r>
              <a:rPr lang="pl-PL" sz="1900" i="1" dirty="0"/>
              <a:t>Absolwenci publicznych uczelni technicznych są wyżej cenieni na rynku pracy niż absolwenci pozostałych uczelni, a uczelnie techniczne uzyskują wyższe wartości Indeksu Wyceny Rynkowej Absolwenta</a:t>
            </a:r>
            <a:r>
              <a:rPr lang="en-GB" sz="1900" i="1" dirty="0"/>
              <a:t> </a:t>
            </a:r>
            <a:r>
              <a:rPr lang="en-GB" sz="1900" b="1" i="1" dirty="0"/>
              <a:t>→</a:t>
            </a:r>
            <a:r>
              <a:rPr lang="en-GB" sz="1900" i="1" dirty="0"/>
              <a:t> </a:t>
            </a:r>
            <a:r>
              <a:rPr lang="pl-PL" sz="1900" dirty="0"/>
              <a:t>Nie potwierdzona</a:t>
            </a:r>
          </a:p>
          <a:p>
            <a:pPr lvl="1"/>
            <a:r>
              <a:rPr lang="en-GB" sz="1600" b="1" dirty="0"/>
              <a:t>H3a</a:t>
            </a:r>
            <a:r>
              <a:rPr lang="en-GB" sz="1600" b="1" dirty="0">
                <a:solidFill>
                  <a:srgbClr val="FF0000"/>
                </a:solidFill>
              </a:rPr>
              <a:t>’</a:t>
            </a:r>
            <a:r>
              <a:rPr lang="en-GB" sz="1600" i="1" dirty="0"/>
              <a:t>: </a:t>
            </a:r>
            <a:r>
              <a:rPr lang="pl-PL" sz="1600" i="1" u="sng" dirty="0"/>
              <a:t>Stopa zatrudnienia</a:t>
            </a:r>
            <a:r>
              <a:rPr lang="pl-PL" sz="1600" i="1" dirty="0"/>
              <a:t> wśród absolwentów publicznych uczelni technicznych po roku od uzyskania dyplomu jest </a:t>
            </a:r>
            <a:r>
              <a:rPr lang="pl-PL" sz="1600" b="1" i="1" dirty="0">
                <a:solidFill>
                  <a:srgbClr val="FF0000"/>
                </a:solidFill>
              </a:rPr>
              <a:t>niższa</a:t>
            </a:r>
            <a:r>
              <a:rPr lang="pl-PL" sz="1600" i="1" dirty="0"/>
              <a:t> niż stopa zatrudnienia absolwentów pozostałych uczelni w tym samym okresie</a:t>
            </a:r>
            <a:r>
              <a:rPr lang="en-GB" sz="1600" i="1" dirty="0"/>
              <a:t> </a:t>
            </a:r>
            <a:r>
              <a:rPr lang="en-GB" sz="1600" b="1" i="1" dirty="0"/>
              <a:t>→</a:t>
            </a:r>
            <a:r>
              <a:rPr lang="en-GB" sz="1600" dirty="0"/>
              <a:t> </a:t>
            </a:r>
            <a:br>
              <a:rPr lang="pl-PL" sz="1600" dirty="0"/>
            </a:br>
            <a:r>
              <a:rPr lang="pl-PL" sz="1600" b="1" dirty="0"/>
              <a:t>Potwierdzona (H</a:t>
            </a:r>
            <a:r>
              <a:rPr lang="pl-PL" sz="1600" b="1" baseline="-25000" dirty="0"/>
              <a:t>0</a:t>
            </a:r>
            <a:r>
              <a:rPr lang="pl-PL" sz="1600" b="1" dirty="0"/>
              <a:t> odrzucona)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D0FC7-E803-7AEB-2E6D-23B8016A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0156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11D49-231F-7F5E-F1CF-799CD7ADB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E7DB41-724C-C09D-BD4D-B310E334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Weryfikacja hipotez</a:t>
            </a:r>
            <a:r>
              <a:rPr lang="en-GB" dirty="0"/>
              <a:t> 2/2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28C0DF-99F2-47E3-D3F4-7192E22D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lvl="1"/>
            <a:endParaRPr lang="pl-PL" sz="3200" b="1" dirty="0"/>
          </a:p>
          <a:p>
            <a:pPr lvl="1"/>
            <a:r>
              <a:rPr lang="en-GB" sz="3200" b="1" dirty="0"/>
              <a:t>H3b</a:t>
            </a:r>
            <a:r>
              <a:rPr lang="en-GB" sz="3200" i="1" dirty="0"/>
              <a:t>: </a:t>
            </a:r>
            <a:r>
              <a:rPr lang="pl-PL" sz="3200" i="1" u="sng" dirty="0"/>
              <a:t>Stopa zatrudnienia</a:t>
            </a:r>
            <a:r>
              <a:rPr lang="pl-PL" sz="3200" i="1" dirty="0"/>
              <a:t> wśród absolwentów publicznych uczelni technicznych </a:t>
            </a:r>
            <a:r>
              <a:rPr lang="pl-PL" sz="3200" i="1" u="sng" dirty="0"/>
              <a:t>po 3 latach</a:t>
            </a:r>
            <a:r>
              <a:rPr lang="pl-PL" sz="3200" i="1" dirty="0"/>
              <a:t> od uzyskania dyplomu jest wyższa niż stopa zatrudnienia absolwentów pozostałych uczelni w tym samym okresie</a:t>
            </a:r>
            <a:r>
              <a:rPr lang="en-GB" sz="3200" i="1" dirty="0"/>
              <a:t> </a:t>
            </a:r>
            <a:r>
              <a:rPr lang="en-GB" sz="3200" b="1" i="1" dirty="0"/>
              <a:t>→</a:t>
            </a:r>
            <a:r>
              <a:rPr lang="en-GB" sz="3200" dirty="0"/>
              <a:t> </a:t>
            </a:r>
            <a:r>
              <a:rPr lang="pl-PL" sz="3200" dirty="0"/>
              <a:t>Nie potwierdzona</a:t>
            </a:r>
            <a:endParaRPr lang="en-GB" sz="3200" dirty="0"/>
          </a:p>
          <a:p>
            <a:pPr lvl="1"/>
            <a:r>
              <a:rPr lang="en-GB" sz="3200" b="1" dirty="0"/>
              <a:t>H3c</a:t>
            </a:r>
            <a:r>
              <a:rPr lang="en-GB" sz="3200" i="1" dirty="0"/>
              <a:t>: </a:t>
            </a:r>
            <a:r>
              <a:rPr lang="pl-PL" sz="3200" i="1" dirty="0"/>
              <a:t>Średnie </a:t>
            </a:r>
            <a:r>
              <a:rPr lang="pl-PL" sz="3200" i="1" u="sng" dirty="0"/>
              <a:t>zarobki</a:t>
            </a:r>
            <a:r>
              <a:rPr lang="pl-PL" sz="3200" i="1" dirty="0"/>
              <a:t> absolwentów publicznych uczelni technicznych </a:t>
            </a:r>
            <a:r>
              <a:rPr lang="pl-PL" sz="3200" i="1" u="sng" dirty="0"/>
              <a:t>po roku</a:t>
            </a:r>
            <a:r>
              <a:rPr lang="pl-PL" sz="3200" i="1" dirty="0"/>
              <a:t> od uzyskania dyplomu są wyższe niż średnie zarobki absolwentów pozostałych uczelni w tym samym okresie</a:t>
            </a:r>
            <a:r>
              <a:rPr lang="en-GB" sz="3200" i="1" dirty="0"/>
              <a:t> </a:t>
            </a:r>
            <a:r>
              <a:rPr lang="en-GB" sz="3200" b="1" i="1" dirty="0"/>
              <a:t>→</a:t>
            </a:r>
            <a:r>
              <a:rPr lang="en-GB" sz="3200" dirty="0"/>
              <a:t> </a:t>
            </a:r>
            <a:r>
              <a:rPr lang="pl-PL" sz="3200" dirty="0"/>
              <a:t>Nie potwierdzona</a:t>
            </a:r>
            <a:endParaRPr lang="en-GB" sz="3200" dirty="0"/>
          </a:p>
          <a:p>
            <a:pPr lvl="1"/>
            <a:r>
              <a:rPr lang="en-GB" sz="3200" b="1" dirty="0"/>
              <a:t>H3d</a:t>
            </a:r>
            <a:r>
              <a:rPr lang="en-GB" sz="3200" i="1" dirty="0"/>
              <a:t>: </a:t>
            </a:r>
            <a:r>
              <a:rPr lang="pl-PL" sz="3200" i="1" dirty="0"/>
              <a:t>Średnie </a:t>
            </a:r>
            <a:r>
              <a:rPr lang="pl-PL" sz="3200" i="1" u="sng" dirty="0"/>
              <a:t>zarobki</a:t>
            </a:r>
            <a:r>
              <a:rPr lang="pl-PL" sz="3200" i="1" dirty="0"/>
              <a:t> absolwentów publicznych uczelni technicznych </a:t>
            </a:r>
            <a:r>
              <a:rPr lang="pl-PL" sz="3200" i="1" u="sng" dirty="0"/>
              <a:t>po 3 latach</a:t>
            </a:r>
            <a:r>
              <a:rPr lang="pl-PL" sz="3200" i="1" dirty="0"/>
              <a:t> od uzyskania dyplomu są wyższe niż średnie zarobki absolwentów pozostałych uczelni w tym samym okresie</a:t>
            </a:r>
            <a:r>
              <a:rPr lang="en-GB" sz="3200" i="1" dirty="0"/>
              <a:t> </a:t>
            </a:r>
            <a:r>
              <a:rPr lang="en-GB" sz="3200" b="1" i="1" dirty="0"/>
              <a:t>→</a:t>
            </a:r>
            <a:r>
              <a:rPr lang="en-GB" sz="3200" dirty="0"/>
              <a:t> </a:t>
            </a:r>
            <a:br>
              <a:rPr lang="pl-PL" sz="3200" dirty="0"/>
            </a:br>
            <a:r>
              <a:rPr lang="pl-PL" sz="3200" b="1" dirty="0"/>
              <a:t>Potwierdzona (H</a:t>
            </a:r>
            <a:r>
              <a:rPr lang="pl-PL" sz="3200" b="1" baseline="-25000" dirty="0"/>
              <a:t>0</a:t>
            </a:r>
            <a:r>
              <a:rPr lang="pl-PL" sz="3200" b="1" dirty="0"/>
              <a:t> odrzucona)</a:t>
            </a:r>
            <a:endParaRPr lang="en-GB" sz="3200" b="1" dirty="0"/>
          </a:p>
          <a:p>
            <a:pPr lvl="1"/>
            <a:r>
              <a:rPr lang="en-GB" sz="3200" b="1" dirty="0"/>
              <a:t>H3e</a:t>
            </a:r>
            <a:r>
              <a:rPr lang="en-GB" sz="3200" i="1" dirty="0"/>
              <a:t>: </a:t>
            </a:r>
            <a:r>
              <a:rPr lang="pl-PL" sz="3200" i="1" dirty="0"/>
              <a:t>Wartości </a:t>
            </a:r>
            <a:r>
              <a:rPr lang="pl-PL" sz="3200" i="1" u="sng" dirty="0"/>
              <a:t>wskaźników IWRA</a:t>
            </a:r>
            <a:r>
              <a:rPr lang="pl-PL" sz="3200" i="1" dirty="0"/>
              <a:t>, obliczonych na podstawie danych o zatrudnieniu i zarobkach absolwentów </a:t>
            </a:r>
            <a:r>
              <a:rPr lang="pl-PL" sz="3200" i="1" u="sng" dirty="0"/>
              <a:t>po roku</a:t>
            </a:r>
            <a:r>
              <a:rPr lang="pl-PL" sz="3200" i="1" dirty="0"/>
              <a:t> od uzyskania dyplomu, dla uczelni technicznych są wyższe niż dla pozostałych uczelni</a:t>
            </a:r>
            <a:r>
              <a:rPr lang="en-GB" sz="3200" i="1" dirty="0"/>
              <a:t> </a:t>
            </a:r>
            <a:r>
              <a:rPr lang="en-GB" sz="3200" b="1" i="1" dirty="0"/>
              <a:t>→</a:t>
            </a:r>
            <a:r>
              <a:rPr lang="en-GB" sz="3200" dirty="0"/>
              <a:t> </a:t>
            </a:r>
            <a:r>
              <a:rPr lang="pl-PL" sz="3200" dirty="0"/>
              <a:t>Nie potwierdzona</a:t>
            </a:r>
            <a:endParaRPr lang="en-GB" sz="3200" dirty="0"/>
          </a:p>
          <a:p>
            <a:pPr lvl="1"/>
            <a:r>
              <a:rPr lang="en-GB" sz="3200" b="1" dirty="0"/>
              <a:t>H3</a:t>
            </a:r>
            <a:r>
              <a:rPr lang="pl-PL" sz="3200" b="1" dirty="0"/>
              <a:t>f</a:t>
            </a:r>
            <a:r>
              <a:rPr lang="en-GB" sz="3200" i="1" dirty="0"/>
              <a:t>: </a:t>
            </a:r>
            <a:r>
              <a:rPr lang="pl-PL" sz="3200" i="1" dirty="0"/>
              <a:t>Wartości </a:t>
            </a:r>
            <a:r>
              <a:rPr lang="pl-PL" sz="3200" i="1" u="sng" dirty="0"/>
              <a:t>wskaźników IWRA</a:t>
            </a:r>
            <a:r>
              <a:rPr lang="pl-PL" sz="3200" i="1" dirty="0"/>
              <a:t>, obliczonych na podstawie danych o zatrudnieniu i zarobkach absolwentów </a:t>
            </a:r>
            <a:r>
              <a:rPr lang="pl-PL" sz="3200" i="1" u="sng" dirty="0"/>
              <a:t>po 3 latach</a:t>
            </a:r>
            <a:r>
              <a:rPr lang="pl-PL" sz="3200" i="1" dirty="0"/>
              <a:t> od uzyskania dyplomu, dla uczelni technicznych są wyższe niż dla pozostałych uczelni</a:t>
            </a:r>
            <a:r>
              <a:rPr lang="en-GB" sz="3200" i="1" dirty="0"/>
              <a:t> </a:t>
            </a:r>
            <a:r>
              <a:rPr lang="en-GB" sz="3200" b="1" i="1" dirty="0"/>
              <a:t>→</a:t>
            </a:r>
            <a:r>
              <a:rPr lang="en-GB" sz="3200" dirty="0"/>
              <a:t> </a:t>
            </a:r>
            <a:br>
              <a:rPr lang="pl-PL" sz="3200" dirty="0"/>
            </a:br>
            <a:r>
              <a:rPr lang="pl-PL" sz="3200" b="1" dirty="0"/>
              <a:t>Potwierdzona (H</a:t>
            </a:r>
            <a:r>
              <a:rPr lang="pl-PL" sz="3200" b="1" baseline="-25000" dirty="0"/>
              <a:t>0</a:t>
            </a:r>
            <a:r>
              <a:rPr lang="pl-PL" sz="3200" b="1" dirty="0"/>
              <a:t> odrzucona)</a:t>
            </a:r>
            <a:endParaRPr lang="en-GB" sz="3200" b="1" dirty="0"/>
          </a:p>
          <a:p>
            <a:r>
              <a:rPr lang="en-GB" sz="3800" b="1" dirty="0"/>
              <a:t>H4:</a:t>
            </a:r>
            <a:r>
              <a:rPr lang="en-GB" sz="3800" i="1" dirty="0"/>
              <a:t> </a:t>
            </a:r>
            <a:r>
              <a:rPr lang="pl-PL" sz="3800" i="1" dirty="0"/>
              <a:t>Wyniki wskaźników IWRA polskich publicznych uczelni technicznych są pozytywnie skorelowane z jakością usług uczelni mierzoną przy pomocy rankingu Perspektywy</a:t>
            </a:r>
            <a:r>
              <a:rPr lang="en-GB" sz="3800" dirty="0"/>
              <a:t> </a:t>
            </a:r>
            <a:r>
              <a:rPr lang="en-GB" sz="3800" b="1" i="1" dirty="0"/>
              <a:t>→</a:t>
            </a:r>
            <a:r>
              <a:rPr lang="en-GB" sz="3800" dirty="0"/>
              <a:t> </a:t>
            </a:r>
            <a:r>
              <a:rPr lang="pl-PL" sz="3800" b="1" dirty="0"/>
              <a:t>Potwierdzona (H</a:t>
            </a:r>
            <a:r>
              <a:rPr lang="pl-PL" sz="3800" b="1" baseline="-25000" dirty="0"/>
              <a:t>0</a:t>
            </a:r>
            <a:r>
              <a:rPr lang="pl-PL" sz="3800" b="1" dirty="0"/>
              <a:t> odrzucona)</a:t>
            </a:r>
          </a:p>
          <a:p>
            <a:r>
              <a:rPr lang="pl-PL" sz="3800" b="1" dirty="0"/>
              <a:t>H5:</a:t>
            </a:r>
            <a:r>
              <a:rPr lang="pl-PL" sz="3800" b="1" i="1" dirty="0"/>
              <a:t> </a:t>
            </a:r>
            <a:r>
              <a:rPr lang="pl-PL" sz="3800" i="1" dirty="0"/>
              <a:t>Wyniki wskaźników IWRA są pozytywnie skorelowane z wynikami oceny prestiżu uczelni </a:t>
            </a:r>
            <a:r>
              <a:rPr lang="en-GB" sz="3800" b="1" i="1" dirty="0"/>
              <a:t>→</a:t>
            </a:r>
            <a:r>
              <a:rPr lang="en-GB" sz="3800" dirty="0"/>
              <a:t> </a:t>
            </a:r>
            <a:r>
              <a:rPr lang="pl-PL" sz="3800" b="1" dirty="0"/>
              <a:t>Potwierdzona (H</a:t>
            </a:r>
            <a:r>
              <a:rPr lang="pl-PL" sz="3800" b="1" baseline="-25000" dirty="0"/>
              <a:t>0</a:t>
            </a:r>
            <a:r>
              <a:rPr lang="pl-PL" sz="3800" b="1" dirty="0"/>
              <a:t> odrzucona)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0226D-A1C0-885D-D2CC-651E1EE6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969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890351-155B-7356-4743-88EE83BA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Proponowane narzędzie</a:t>
            </a:r>
            <a:r>
              <a:rPr lang="en-GB" dirty="0"/>
              <a:t> - SSDQM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64173AA8-6E89-4AEF-5FDF-8C44185B4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565073" cy="4351338"/>
          </a:xfrm>
        </p:spPr>
        <p:txBody>
          <a:bodyPr>
            <a:normAutofit fontScale="85000" lnSpcReduction="10000"/>
          </a:bodyPr>
          <a:lstStyle/>
          <a:p>
            <a:r>
              <a:rPr lang="pl-PL" sz="2400" b="1" dirty="0"/>
              <a:t>Model Doskonalenia Systemu Zarządzania Jakością Inspirowany Satysfakcją Interesariuszy </a:t>
            </a:r>
            <a:r>
              <a:rPr lang="pl-PL" sz="2400" dirty="0"/>
              <a:t>(główne etapy)</a:t>
            </a:r>
          </a:p>
          <a:p>
            <a:pPr marL="0" indent="0">
              <a:buNone/>
            </a:pPr>
            <a:r>
              <a:rPr lang="pl-PL" sz="2200" i="1" dirty="0"/>
              <a:t>(</a:t>
            </a:r>
            <a:r>
              <a:rPr lang="en-GB" sz="2200" i="1" dirty="0"/>
              <a:t>Stakeholders Satisfaction Driven Quality Management Model</a:t>
            </a:r>
            <a:r>
              <a:rPr lang="pl-PL" sz="2200" i="1" dirty="0"/>
              <a:t>)</a:t>
            </a:r>
            <a:br>
              <a:rPr lang="en-GB" sz="2200" dirty="0"/>
            </a:br>
            <a:endParaRPr lang="pl-PL" sz="2200" dirty="0"/>
          </a:p>
          <a:p>
            <a:r>
              <a:rPr lang="pl-PL" sz="2400" dirty="0"/>
              <a:t>Wspiera zgodność z</a:t>
            </a:r>
            <a:r>
              <a:rPr lang="en-GB" sz="2400" dirty="0"/>
              <a:t>:</a:t>
            </a:r>
          </a:p>
          <a:p>
            <a:pPr lvl="1"/>
            <a:r>
              <a:rPr lang="en-GB" sz="2000" dirty="0"/>
              <a:t>ISO21001:2018</a:t>
            </a:r>
          </a:p>
          <a:p>
            <a:pPr lvl="1"/>
            <a:r>
              <a:rPr lang="pl-PL" sz="2000" dirty="0"/>
              <a:t>wymaganiami </a:t>
            </a:r>
            <a:r>
              <a:rPr lang="en-GB" sz="2000" dirty="0"/>
              <a:t>PKA</a:t>
            </a:r>
          </a:p>
          <a:p>
            <a:r>
              <a:rPr lang="pl-PL" sz="2400" dirty="0"/>
              <a:t>na podstawie faktów</a:t>
            </a:r>
            <a:r>
              <a:rPr lang="en-GB" sz="2400" dirty="0"/>
              <a:t> </a:t>
            </a:r>
            <a:r>
              <a:rPr lang="en-GB" sz="2400" b="1" dirty="0"/>
              <a:t>→</a:t>
            </a:r>
            <a:r>
              <a:rPr lang="en-GB" sz="2400" dirty="0"/>
              <a:t> </a:t>
            </a:r>
            <a:r>
              <a:rPr lang="pl-PL" sz="2400" dirty="0"/>
              <a:t>badania jakościowe i ilościowe</a:t>
            </a:r>
            <a:r>
              <a:rPr lang="en-GB" sz="2400" dirty="0"/>
              <a:t> </a:t>
            </a:r>
            <a:r>
              <a:rPr lang="pl-PL" sz="2400" dirty="0"/>
              <a:t>(</a:t>
            </a:r>
            <a:r>
              <a:rPr lang="pl-PL" sz="2400" u="sng" dirty="0"/>
              <a:t>etapy</a:t>
            </a:r>
            <a:r>
              <a:rPr lang="en-GB" sz="2400" u="sng" dirty="0"/>
              <a:t> 3, 4, 5</a:t>
            </a:r>
            <a:r>
              <a:rPr lang="pl-PL" sz="2400" u="sng" dirty="0"/>
              <a:t>)</a:t>
            </a:r>
            <a:endParaRPr lang="en-GB" sz="2400" u="sng" dirty="0"/>
          </a:p>
          <a:p>
            <a:r>
              <a:rPr lang="pl-PL" sz="2400" dirty="0"/>
              <a:t>wdrażanie - wybór metod zwinnych lub projektowych</a:t>
            </a:r>
            <a:r>
              <a:rPr lang="en-GB" sz="2400" dirty="0"/>
              <a:t> </a:t>
            </a:r>
            <a:r>
              <a:rPr lang="en-GB" sz="2400" b="1" dirty="0"/>
              <a:t>→</a:t>
            </a:r>
            <a:r>
              <a:rPr lang="en-GB" sz="2400" dirty="0"/>
              <a:t> </a:t>
            </a:r>
            <a:r>
              <a:rPr lang="pl-PL" sz="2400" u="sng" dirty="0"/>
              <a:t>etap</a:t>
            </a:r>
            <a:r>
              <a:rPr lang="en-GB" sz="2400" u="sng" dirty="0"/>
              <a:t> 7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D4500-ADCB-5084-A82A-D4F7660B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13</a:t>
            </a:fld>
            <a:endParaRPr lang="pl-PL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32F76EC-66D5-F8D1-556C-8062AB273C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00" y="1909646"/>
            <a:ext cx="6641315" cy="3888000"/>
          </a:xfrm>
        </p:spPr>
      </p:pic>
    </p:spTree>
    <p:extLst>
      <p:ext uri="{BB962C8B-B14F-4D97-AF65-F5344CB8AC3E}">
        <p14:creationId xmlns:p14="http://schemas.microsoft.com/office/powerpoint/2010/main" val="196111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890351-155B-7356-4743-88EE83BA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6" y="352425"/>
            <a:ext cx="10640825" cy="1325563"/>
          </a:xfrm>
        </p:spPr>
        <p:txBody>
          <a:bodyPr>
            <a:normAutofit fontScale="90000"/>
          </a:bodyPr>
          <a:lstStyle/>
          <a:p>
            <a:r>
              <a:rPr lang="pl-PL" dirty="0"/>
              <a:t>Zestaw wskaźników wspierających implementację SSDQM na uczelni technicznej</a:t>
            </a: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2840488D-2F8D-4AB8-56AC-8A9A25522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182729"/>
              </p:ext>
            </p:extLst>
          </p:nvPr>
        </p:nvGraphicFramePr>
        <p:xfrm>
          <a:off x="540000" y="1656000"/>
          <a:ext cx="11124000" cy="4632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184946963"/>
                    </a:ext>
                  </a:extLst>
                </a:gridCol>
                <a:gridCol w="3024000">
                  <a:extLst>
                    <a:ext uri="{9D8B030D-6E8A-4147-A177-3AD203B41FA5}">
                      <a16:colId xmlns:a16="http://schemas.microsoft.com/office/drawing/2014/main" val="3890887164"/>
                    </a:ext>
                  </a:extLst>
                </a:gridCol>
                <a:gridCol w="7632000">
                  <a:extLst>
                    <a:ext uri="{9D8B030D-6E8A-4147-A177-3AD203B41FA5}">
                      <a16:colId xmlns:a16="http://schemas.microsoft.com/office/drawing/2014/main" val="2266764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Lp.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Nazwa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Opis / komentarz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23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SSI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Zagregowany Indeks Satysfakcji Interesariuszy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54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SSI cząstkowe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Indeksy Satysfakcji Interesariuszy obliczane dla każdej z grup interesariuszy osobno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31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Liczba uprawnień habilitacyjnych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Najsilniej skorelowany z oceną w Rankingu Perspektywy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519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Ocena parametryczna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Liczba i poziom uzyskanych ocen parametrycznych w ramach</a:t>
                      </a:r>
                    </a:p>
                    <a:p>
                      <a:r>
                        <a:rPr lang="pl-PL" sz="1400" noProof="0" dirty="0"/>
                        <a:t>różnych dyscyplin nauki w procesie ewaluacji jakości działalności naukowej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171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Pozycja w rankingu </a:t>
                      </a:r>
                      <a:r>
                        <a:rPr lang="pl-PL" sz="1400" b="1" noProof="0" dirty="0" err="1"/>
                        <a:t>Webometrics</a:t>
                      </a:r>
                      <a:endParaRPr lang="pl-PL" sz="14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l-PL" sz="1400" noProof="0" dirty="0"/>
                        <a:t>niezwykła łatwość monitorowania; publikowany 2 razy do roku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l-PL" sz="1400" noProof="0" dirty="0"/>
                        <a:t>skorelowany ze stopą zatrudnienia absolwentów (techn.; 3L)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516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Uznanie międzynarodowe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z Rankingu Perspektywy; silna korelacja z ogólną oceną rankingową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6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Wskaźnik WOP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Niepublikowany Wskaźnik Oceny Punktowej obliczany na podstawie oceny ważonej szczegółowych parametrów oceny Rankingu Perspektywy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97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Poziom zarobków absolwentów </a:t>
                      </a:r>
                      <a:br>
                        <a:rPr lang="pl-PL" sz="1400" noProof="0" dirty="0"/>
                      </a:br>
                      <a:r>
                        <a:rPr lang="pl-PL" sz="1400" noProof="0" dirty="0"/>
                        <a:t>po 3. latach od studiów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 podstawie wyników badania ELA lub innych odpowiednich (np. własnych) badań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237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Stopa zatrudnienia absolwentów </a:t>
                      </a:r>
                      <a:br>
                        <a:rPr lang="pl-PL" sz="1400" noProof="0" dirty="0"/>
                      </a:br>
                      <a:r>
                        <a:rPr lang="pl-PL" sz="1400" noProof="0" dirty="0"/>
                        <a:t>po 3. latach od studiów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 podstawie wyników badania ELA lub innych odpowiednich (np. własnych) badań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915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10.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Wskaźnik prestiżu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Ocena na podstawie badania ankietowego wykonywanego wśród kadry akademickiej w Polsce przez Fundację Edukacyjną „Perspektywy” oraz parametru „uznanie międzynarodowe”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71234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62B16-CD40-493E-4C70-E0536CDF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2148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Praca przyczynia się do rozwoju nauk o zarządzaniu i jakości – synteza teorii zarządzania jakością oraz teorii interesariuszy.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Przeprowadzone badania jakościowe i ilościowe pozwoliły na osiągnięcie celu poznawczego pracy.</a:t>
            </a:r>
            <a:endParaRPr lang="pl-PL" sz="2400" b="0" i="1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Cel utylitarny również został osiągnięty – model SSDQM.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Uwzględniono możliwości stosowania w kontekście specyfiki polskich uczelni technicznych.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Wartość aplikacyjna wzmocniona rekomendacjami – rezultat przeprowadzonych badań.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Mierniki o potwierdzonej statystycznie istotności dla środowiska uczelni technicznych.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Silne związki modelu SSDQM z dziedziną zarządzania jakością potwierdzone analizami zgodności z wymaganiami normy ISO 21001:2018 oraz innych standardów.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BD1F1-20DD-5B06-C501-0CEB8101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189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u="none" strike="noStrike" baseline="0" dirty="0"/>
              <a:t>Anderson, J. C., </a:t>
            </a:r>
            <a:r>
              <a:rPr lang="en-US" b="0" i="0" u="none" strike="noStrike" baseline="0" dirty="0" err="1"/>
              <a:t>Rungtusanatham</a:t>
            </a:r>
            <a:r>
              <a:rPr lang="en-US" b="0" i="0" u="none" strike="noStrike" baseline="0" dirty="0"/>
              <a:t>, M., &amp; Schroeder, R. G. (1994)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A Theory Of Quality Management Underlying The Deming Management Method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Academy of Management Review, 19(3), 472–509</a:t>
            </a:r>
            <a:endParaRPr lang="pl-PL" b="0" i="0" u="none" strike="noStrike" baseline="0" dirty="0"/>
          </a:p>
          <a:p>
            <a:r>
              <a:rPr lang="en-US" b="0" i="0" u="none" strike="noStrike" baseline="0" dirty="0" err="1"/>
              <a:t>Cwynar</a:t>
            </a:r>
            <a:r>
              <a:rPr lang="en-US" b="0" i="0" u="none" strike="noStrike" baseline="0" dirty="0"/>
              <a:t>, K. M. (2005)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The Idea Of The University In European Culture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Polityka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i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Społeczeństwo</a:t>
            </a:r>
            <a:r>
              <a:rPr lang="en-US" b="0" i="0" u="none" strike="noStrike" baseline="0" dirty="0"/>
              <a:t> </a:t>
            </a:r>
            <a:r>
              <a:rPr lang="pl-PL" b="0" i="0" u="none" strike="noStrike" baseline="0" dirty="0"/>
              <a:t>(s. </a:t>
            </a:r>
            <a:r>
              <a:rPr lang="en-US" b="0" i="0" u="none" strike="noStrike" baseline="0" dirty="0"/>
              <a:t>60–72</a:t>
            </a:r>
            <a:r>
              <a:rPr lang="pl-PL" dirty="0"/>
              <a:t>)</a:t>
            </a:r>
            <a:endParaRPr lang="pl-PL" b="0" i="0" u="none" strike="noStrike" baseline="0" dirty="0"/>
          </a:p>
          <a:p>
            <a:r>
              <a:rPr lang="en-US" b="0" i="0" u="none" strike="noStrike" baseline="0" dirty="0"/>
              <a:t>De Ridder-</a:t>
            </a:r>
            <a:r>
              <a:rPr lang="en-US" b="0" i="0" u="none" strike="noStrike" baseline="0" dirty="0" err="1"/>
              <a:t>Symoens</a:t>
            </a:r>
            <a:r>
              <a:rPr lang="en-US" b="0" i="0" u="none" strike="noStrike" baseline="0" dirty="0"/>
              <a:t>, H. (2020)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Universities and Their Missions in Early Modern Times. W L. </a:t>
            </a:r>
            <a:r>
              <a:rPr lang="en-US" b="0" i="0" u="none" strike="noStrike" baseline="0" dirty="0" err="1"/>
              <a:t>Engwall</a:t>
            </a:r>
            <a:r>
              <a:rPr lang="en-US" b="0" i="0" u="none" strike="noStrike" baseline="0" dirty="0"/>
              <a:t> (Red.), Missions of Universities: Past, Present, Future (s. 43–61)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Springer International Publishing</a:t>
            </a:r>
            <a:endParaRPr lang="pl-PL" b="0" i="0" u="none" strike="noStrike" baseline="0" dirty="0"/>
          </a:p>
          <a:p>
            <a:r>
              <a:rPr lang="en-US" dirty="0"/>
              <a:t>Freeman R.E. (1984), Strategic Management: A Stakeholder Approach, Pitman, London and Boston, MA</a:t>
            </a:r>
            <a:endParaRPr lang="pl-PL" dirty="0"/>
          </a:p>
          <a:p>
            <a:r>
              <a:rPr lang="pl-PL" b="0" i="0" u="none" strike="noStrike" baseline="0" dirty="0" err="1"/>
              <a:t>Grudowski</a:t>
            </a:r>
            <a:r>
              <a:rPr lang="pl-PL" b="0" i="0" u="none" strike="noStrike" baseline="0" dirty="0"/>
              <a:t> </a:t>
            </a:r>
            <a:r>
              <a:rPr lang="pl-PL" dirty="0"/>
              <a:t>P.,</a:t>
            </a:r>
            <a:r>
              <a:rPr lang="pl-PL" b="0" i="0" u="none" strike="noStrike" baseline="0" dirty="0"/>
              <a:t> Lewandowski K. (2012), Pojęcie jakości kształcenia i uwarunkowania jej kwantyfikacji w uczelniach wyższych, Zarządzanie i Finanse, nr 3, cz. 1</a:t>
            </a:r>
            <a:endParaRPr lang="pl-PL" dirty="0"/>
          </a:p>
          <a:p>
            <a:pPr algn="l"/>
            <a:r>
              <a:rPr lang="pl-PL" dirty="0"/>
              <a:t>Leja K. (2011), Koncepcje zarządzania współczesnym uniwersytetem, 10.13140/RG.2.1.3539.1529. </a:t>
            </a:r>
          </a:p>
          <a:p>
            <a:pPr algn="l"/>
            <a:r>
              <a:rPr lang="pl-PL" dirty="0"/>
              <a:t>Leja K. (2019), Misja społecznie odpowiedzialnego uniwersytetu, w: Jastrzębska, E., Przybysz, M. (red.), Społeczna odpowiedzialność uczelni znaczenie dla uczelni i sposoby jej wdrażania (s. 11-13), Ministerstwo Nauki i Szkolnictwa Wyższego i Ministerstwo Inwestycji i Rozwoju, Warszawa</a:t>
            </a:r>
          </a:p>
          <a:p>
            <a:pPr algn="l"/>
            <a:r>
              <a:rPr lang="pl-PL" dirty="0" err="1"/>
              <a:t>Puente</a:t>
            </a:r>
            <a:r>
              <a:rPr lang="pl-PL" dirty="0"/>
              <a:t> C., </a:t>
            </a:r>
            <a:r>
              <a:rPr lang="pl-PL" dirty="0" err="1"/>
              <a:t>Fabra</a:t>
            </a:r>
            <a:r>
              <a:rPr lang="pl-PL" dirty="0"/>
              <a:t> M., Mason C. et al. (2021), Role of the </a:t>
            </a:r>
            <a:r>
              <a:rPr lang="pl-PL" dirty="0" err="1"/>
              <a:t>Universities</a:t>
            </a:r>
            <a:r>
              <a:rPr lang="pl-PL" dirty="0"/>
              <a:t> as Drivers of </a:t>
            </a:r>
            <a:r>
              <a:rPr lang="pl-PL" dirty="0" err="1"/>
              <a:t>Social</a:t>
            </a:r>
            <a:r>
              <a:rPr lang="pl-PL" dirty="0"/>
              <a:t> </a:t>
            </a:r>
            <a:r>
              <a:rPr lang="pl-PL" dirty="0" err="1"/>
              <a:t>Innovation</a:t>
            </a:r>
            <a:r>
              <a:rPr lang="pl-PL" dirty="0"/>
              <a:t>, </a:t>
            </a:r>
            <a:r>
              <a:rPr lang="pl-PL" dirty="0" err="1"/>
              <a:t>Sustainability</a:t>
            </a:r>
            <a:r>
              <a:rPr lang="pl-PL" dirty="0"/>
              <a:t>, 13, 13727, 10.3390/su132413727</a:t>
            </a:r>
            <a:endParaRPr lang="en-US" dirty="0"/>
          </a:p>
          <a:p>
            <a:pPr algn="l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049D-1C83-5BCB-31E1-B99EF941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0540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46487-78BF-B718-BD20-9D922B93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uczelni technicznych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AA29-CC14-7130-6830-03F85D6C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18</a:t>
            </a:fld>
            <a:endParaRPr lang="pl-P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517236-1780-FD20-9CFA-8BAB5B915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162256"/>
              </p:ext>
            </p:extLst>
          </p:nvPr>
        </p:nvGraphicFramePr>
        <p:xfrm>
          <a:off x="540532" y="1379195"/>
          <a:ext cx="10080000" cy="5369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040000">
                  <a:extLst>
                    <a:ext uri="{9D8B030D-6E8A-4147-A177-3AD203B41FA5}">
                      <a16:colId xmlns:a16="http://schemas.microsoft.com/office/drawing/2014/main" val="3959542645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1946425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35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pl-PL" sz="1600" dirty="0"/>
                        <a:t>1. Akademia Górniczo-Hutnicza (AGH)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13. Politechnika Poznańska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438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2. Akademia Techniczno-Humanistyczna w Bielsku-Białej (obecnie Uniwersytet Bielsko-Bialski)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14. Politechnika Rzeszowska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142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3. Politechnika Białostocka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15. Politechnika Śląska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721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4. Politechnika Bydgoska (dawniej Uniwersytet Technologiczno-Przyrodniczy)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16. Politechnika Świętokrzyska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167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5. Politechnika Częstochowska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17. Politechnika Warszawska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349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6. Politechnika Gdańska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18. Politechnika Wrocławska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277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7. Politechnika Koszalińska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19. Uniwersytet Morski w Gdyni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8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8. Politechnika Krakowska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20. Uniwersytet Technologiczno-Humanistyczny w Radomiu (obecnie Uniwersytet Radomski)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4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9. Politechnika Lubelska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21. Wojskowa Akademia Techniczna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7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10. Politechnika Łódzka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22. Zachodniopomorski Uniwersytet Technologiczny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698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11. Politechnika Morska w Szczecinie (dawniej Akademia Morska)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927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12. Politechnika Opolska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13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6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F82F-B11F-29B8-9E16-D1F23DE9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ED2154-D69D-5AA9-A0B5-655C196F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1/4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E77668-F81F-1000-6D2E-94C97D9B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19</a:t>
            </a:fld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4AC38D-E102-A90E-56E5-CFF4E33DF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463941"/>
            <a:ext cx="6727154" cy="53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0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Teoria zarządzania jakością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sz="1800" b="0" i="0" u="none" strike="noStrike" baseline="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DEE6D3E-84F5-B8E0-3C77-B12CF760BF8D}"/>
              </a:ext>
            </a:extLst>
          </p:cNvPr>
          <p:cNvSpPr txBox="1"/>
          <p:nvPr/>
        </p:nvSpPr>
        <p:spPr>
          <a:xfrm>
            <a:off x="5520651" y="614221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pl-PL" sz="1200" dirty="0"/>
              <a:t>Anderson i in.</a:t>
            </a:r>
            <a:r>
              <a:rPr lang="en-GB" sz="1200" dirty="0"/>
              <a:t> </a:t>
            </a:r>
            <a:r>
              <a:rPr lang="pl-PL" sz="1200" dirty="0"/>
              <a:t>1994</a:t>
            </a:r>
            <a:endParaRPr lang="en-GB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1EB93-B0E7-B56E-BC62-1B168010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</a:t>
            </a:fld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1A005-724B-553F-B808-E29E83BEE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16" y="2135545"/>
            <a:ext cx="7301168" cy="351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2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EE5FD-FFE9-DF2B-E9AB-DF665F10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AB3C6-246A-5A22-41C1-21D13763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2/4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56EC0-4523-3700-7EDC-B0D918A5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20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C2D84-2542-C273-83F4-F9FBA732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451352"/>
            <a:ext cx="7199920" cy="540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49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8C0CA-6642-3869-CB14-5891903C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C1AE95-84DF-D253-0E13-6F3D467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3/4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1EF0A-6EC2-080A-C789-FA2F4C2E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21</a:t>
            </a:fld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7A521-74EC-2D5C-67A8-E66218B33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371172"/>
            <a:ext cx="4800104" cy="54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3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E10F-81F9-549B-4129-418FC678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CDE3C1-1FCA-458F-002B-816D1192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4/4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E83DB-4903-E89E-8506-078EBF08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22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6A23D-EED4-E5D8-8646-B7A3D480B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728000"/>
            <a:ext cx="8438932" cy="50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02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F4A3-B714-750A-55F7-D07D16574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36A6B9-5287-75AA-A291-755B0122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Przykłady MUDA dla działalności naukowej, współpracy z otoczeniem gospodarczy, umiędzynarodowienia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079AD-68E2-E939-A5F6-39C8CB1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23</a:t>
            </a:fld>
            <a:endParaRPr lang="pl-P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34DD2D-8086-9288-245E-16A44FD19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18269"/>
              </p:ext>
            </p:extLst>
          </p:nvPr>
        </p:nvGraphicFramePr>
        <p:xfrm>
          <a:off x="729718" y="2013482"/>
          <a:ext cx="10107949" cy="4393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000">
                  <a:extLst>
                    <a:ext uri="{9D8B030D-6E8A-4147-A177-3AD203B41FA5}">
                      <a16:colId xmlns:a16="http://schemas.microsoft.com/office/drawing/2014/main" val="1203265383"/>
                    </a:ext>
                  </a:extLst>
                </a:gridCol>
                <a:gridCol w="2763240">
                  <a:extLst>
                    <a:ext uri="{9D8B030D-6E8A-4147-A177-3AD203B41FA5}">
                      <a16:colId xmlns:a16="http://schemas.microsoft.com/office/drawing/2014/main" val="1423675002"/>
                    </a:ext>
                  </a:extLst>
                </a:gridCol>
                <a:gridCol w="2666854">
                  <a:extLst>
                    <a:ext uri="{9D8B030D-6E8A-4147-A177-3AD203B41FA5}">
                      <a16:colId xmlns:a16="http://schemas.microsoft.com/office/drawing/2014/main" val="96020671"/>
                    </a:ext>
                  </a:extLst>
                </a:gridCol>
                <a:gridCol w="2625855">
                  <a:extLst>
                    <a:ext uri="{9D8B030D-6E8A-4147-A177-3AD203B41FA5}">
                      <a16:colId xmlns:a16="http://schemas.microsoft.com/office/drawing/2014/main" val="1618127580"/>
                    </a:ext>
                  </a:extLst>
                </a:gridCol>
              </a:tblGrid>
              <a:tr h="918608">
                <a:tc>
                  <a:txBody>
                    <a:bodyPr/>
                    <a:lstStyle/>
                    <a:p>
                      <a:r>
                        <a:rPr lang="pl-PL" dirty="0"/>
                        <a:t>Rodzaj MUDA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Działalność naukowa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Współpraca z otoczeniem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Umiędzynarodowienie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dirty="0"/>
                        <a:t>1. Nadprodukcja (</a:t>
                      </a:r>
                      <a:r>
                        <a:rPr lang="pl-PL" sz="1200" dirty="0" err="1"/>
                        <a:t>Overproduction</a:t>
                      </a:r>
                      <a:r>
                        <a:rPr lang="pl-PL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14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dirty="0"/>
                        <a:t>2. Zapasy (Inventory)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92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dirty="0"/>
                        <a:t>3. Braki / naprawa (</a:t>
                      </a:r>
                      <a:r>
                        <a:rPr lang="pl-PL" sz="1200" dirty="0" err="1"/>
                        <a:t>Defects</a:t>
                      </a:r>
                      <a:r>
                        <a:rPr lang="pl-PL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55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dirty="0"/>
                        <a:t>4. Zbędny ruch (Motion)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454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dirty="0"/>
                        <a:t>5. Zbędne przetwarzanie (</a:t>
                      </a:r>
                      <a:r>
                        <a:rPr lang="pl-PL" sz="1200" dirty="0" err="1"/>
                        <a:t>Overprocessing</a:t>
                      </a:r>
                      <a:r>
                        <a:rPr lang="pl-PL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56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dirty="0"/>
                        <a:t>6. Oczekiwanie (</a:t>
                      </a:r>
                      <a:r>
                        <a:rPr lang="pl-PL" sz="1200" dirty="0" err="1"/>
                        <a:t>Waiting</a:t>
                      </a:r>
                      <a:r>
                        <a:rPr lang="pl-PL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269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dirty="0"/>
                        <a:t>7. Transport (</a:t>
                      </a:r>
                      <a:r>
                        <a:rPr lang="pl-PL" sz="1200" dirty="0" err="1"/>
                        <a:t>Transportation</a:t>
                      </a:r>
                      <a:r>
                        <a:rPr lang="pl-PL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090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dirty="0"/>
                        <a:t>*8. Niewykorzystany potencjał pracowników (</a:t>
                      </a:r>
                      <a:r>
                        <a:rPr lang="pl-PL" sz="1200" dirty="0" err="1"/>
                        <a:t>Untapped</a:t>
                      </a:r>
                      <a:r>
                        <a:rPr lang="pl-PL" sz="1200" dirty="0"/>
                        <a:t> </a:t>
                      </a:r>
                      <a:r>
                        <a:rPr lang="pl-PL" sz="1200" dirty="0" err="1"/>
                        <a:t>human</a:t>
                      </a:r>
                      <a:r>
                        <a:rPr lang="pl-PL" sz="1200" dirty="0"/>
                        <a:t> </a:t>
                      </a:r>
                      <a:r>
                        <a:rPr lang="pl-PL" sz="1200" dirty="0" err="1"/>
                        <a:t>potential</a:t>
                      </a:r>
                      <a:r>
                        <a:rPr lang="pl-PL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90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92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2E52-2C34-5D43-D9A0-F97E73020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CD0E2F-995B-4010-9501-BDB9F6BA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Zmiany w koncepcjach uniwersytetu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97F5E1-4FDF-8E25-1565-AFADBA00C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sz="1800" b="0" i="0" u="none" strike="noStrike" baseline="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C09BB2A-EC85-660C-037E-DE4BCCEBA79C}"/>
              </a:ext>
            </a:extLst>
          </p:cNvPr>
          <p:cNvSpPr txBox="1"/>
          <p:nvPr/>
        </p:nvSpPr>
        <p:spPr>
          <a:xfrm>
            <a:off x="7122386" y="5946130"/>
            <a:ext cx="393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pl-PL" sz="1200" dirty="0"/>
              <a:t>opracowanie własne na podstawie Cwynar, 2005; De </a:t>
            </a:r>
            <a:r>
              <a:rPr lang="pl-PL" sz="1200" dirty="0" err="1"/>
              <a:t>Ridder-Symoens</a:t>
            </a:r>
            <a:r>
              <a:rPr lang="pl-PL" sz="1200" dirty="0"/>
              <a:t>, 2020</a:t>
            </a:r>
            <a:endParaRPr lang="en-GB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2CF7E-75DD-BCDF-4424-BEADBBC2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A9C8F-8406-6195-D4CE-6D0F723DA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95" y="1584138"/>
            <a:ext cx="6031109" cy="511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6AA11-E039-65BB-26A4-E3A4E0B67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A14A42-1B92-9784-BC35-5C9D20F3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Istotne współcześnie koncepcje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0B7A1D-900A-B07F-9669-5987791DE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sz="1800" b="0" i="0" u="none" strike="noStrike" baseline="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53C298A-0337-328D-FCD3-EE3F62913EA5}"/>
              </a:ext>
            </a:extLst>
          </p:cNvPr>
          <p:cNvSpPr txBox="1"/>
          <p:nvPr/>
        </p:nvSpPr>
        <p:spPr>
          <a:xfrm>
            <a:off x="8574005" y="2647996"/>
            <a:ext cx="283683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SR</a:t>
            </a:r>
            <a:r>
              <a:rPr lang="en-GB" dirty="0"/>
              <a:t> – </a:t>
            </a:r>
            <a:r>
              <a:rPr lang="pl-PL" dirty="0"/>
              <a:t>regulacje prawne </a:t>
            </a:r>
            <a:r>
              <a:rPr lang="pl-PL" sz="1600" dirty="0"/>
              <a:t>(</a:t>
            </a:r>
            <a:r>
              <a:rPr lang="en-GB" sz="1600" i="1" dirty="0"/>
              <a:t>State Regulations</a:t>
            </a:r>
            <a:r>
              <a:rPr lang="pl-PL" sz="1600" dirty="0"/>
              <a:t>)</a:t>
            </a:r>
            <a:endParaRPr lang="en-GB" sz="1600" dirty="0"/>
          </a:p>
          <a:p>
            <a:r>
              <a:rPr lang="en-GB" b="1" dirty="0"/>
              <a:t>AG</a:t>
            </a:r>
            <a:r>
              <a:rPr lang="en-GB" dirty="0"/>
              <a:t> – </a:t>
            </a:r>
            <a:r>
              <a:rPr lang="pl-PL" dirty="0"/>
              <a:t>znaczenie kolegialności </a:t>
            </a:r>
            <a:r>
              <a:rPr lang="pl-PL" sz="1600" dirty="0"/>
              <a:t>(</a:t>
            </a:r>
            <a:r>
              <a:rPr lang="en-GB" sz="1600" i="1" dirty="0"/>
              <a:t>Academic</a:t>
            </a:r>
            <a:r>
              <a:rPr lang="pl-PL" sz="1600" i="1" dirty="0"/>
              <a:t> </a:t>
            </a:r>
            <a:r>
              <a:rPr lang="en-GB" sz="1600" i="1" dirty="0"/>
              <a:t>self-Governance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SG</a:t>
            </a:r>
            <a:r>
              <a:rPr lang="en-GB" dirty="0"/>
              <a:t> – </a:t>
            </a:r>
            <a:r>
              <a:rPr lang="pl-PL" dirty="0"/>
              <a:t>rola interesariuszy </a:t>
            </a:r>
            <a:r>
              <a:rPr lang="pl-PL" sz="1600" dirty="0"/>
              <a:t>(</a:t>
            </a:r>
            <a:r>
              <a:rPr lang="en-GB" sz="1600" i="1" dirty="0"/>
              <a:t>Stakeholder guidance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MG</a:t>
            </a:r>
            <a:r>
              <a:rPr lang="en-GB" dirty="0"/>
              <a:t> –</a:t>
            </a:r>
            <a:r>
              <a:rPr lang="pl-PL" dirty="0"/>
              <a:t> umocowanie władzy rektora </a:t>
            </a:r>
            <a:r>
              <a:rPr lang="pl-PL" sz="1600" dirty="0"/>
              <a:t>(</a:t>
            </a:r>
            <a:r>
              <a:rPr lang="en-GB" sz="1600" i="1" dirty="0"/>
              <a:t>Managerial self-Governance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C</a:t>
            </a:r>
            <a:r>
              <a:rPr lang="en-GB" dirty="0"/>
              <a:t> – </a:t>
            </a:r>
            <a:r>
              <a:rPr lang="pl-PL" dirty="0"/>
              <a:t>konkurencyjność </a:t>
            </a:r>
            <a:r>
              <a:rPr lang="pl-PL" sz="1600" dirty="0"/>
              <a:t>(</a:t>
            </a:r>
            <a:r>
              <a:rPr lang="en-GB" sz="1600" i="1" dirty="0"/>
              <a:t>Competition</a:t>
            </a:r>
            <a:r>
              <a:rPr lang="pl-PL" sz="1600" dirty="0"/>
              <a:t>)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FBC298E-44CC-7CAE-285D-D56AB1765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2" y="1690688"/>
            <a:ext cx="7735806" cy="5129794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7889635-5BA9-6891-5DEB-6C9D858EF2F7}"/>
              </a:ext>
            </a:extLst>
          </p:cNvPr>
          <p:cNvSpPr txBox="1"/>
          <p:nvPr/>
        </p:nvSpPr>
        <p:spPr>
          <a:xfrm>
            <a:off x="5520651" y="614221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en-GB" sz="1200" dirty="0" err="1"/>
              <a:t>Leja</a:t>
            </a:r>
            <a:r>
              <a:rPr lang="en-GB" sz="1200" dirty="0"/>
              <a:t> 2011, </a:t>
            </a:r>
            <a:r>
              <a:rPr lang="pl-PL" sz="1200" dirty="0"/>
              <a:t>s</a:t>
            </a:r>
            <a:r>
              <a:rPr lang="en-GB" sz="1200" dirty="0"/>
              <a:t>. 175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AC23-3475-4523-C972-1623159C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7060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6EC187-A11A-B519-3209-BC9B1F37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Środowisko sprzecznych interesów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4ACDDB-93A9-15D0-5528-E83A5143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pole tekstowe 11">
            <a:extLst>
              <a:ext uri="{FF2B5EF4-FFF2-40B4-BE49-F238E27FC236}">
                <a16:creationId xmlns:a16="http://schemas.microsoft.com/office/drawing/2014/main" id="{3B6EF422-0C08-1440-62F5-F70B3F42E972}"/>
              </a:ext>
            </a:extLst>
          </p:cNvPr>
          <p:cNvSpPr txBox="1"/>
          <p:nvPr/>
        </p:nvSpPr>
        <p:spPr>
          <a:xfrm>
            <a:off x="3160183" y="6346153"/>
            <a:ext cx="587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pl-PL" sz="1200" dirty="0"/>
              <a:t>opracowanie własne na podstawie</a:t>
            </a:r>
            <a:r>
              <a:rPr lang="en-GB" sz="1200" dirty="0"/>
              <a:t> </a:t>
            </a:r>
            <a:r>
              <a:rPr lang="en-GB" sz="1200" dirty="0" err="1"/>
              <a:t>Leja</a:t>
            </a:r>
            <a:r>
              <a:rPr lang="en-GB" sz="1200" dirty="0"/>
              <a:t>, 2019, s. 13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82D832-CC46-F562-B860-AA104EFE6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4" y="1825625"/>
            <a:ext cx="8114959" cy="4500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3EEF07-AACA-BE0D-7BD6-1B1B2B4542A9}"/>
              </a:ext>
            </a:extLst>
          </p:cNvPr>
          <p:cNvSpPr txBox="1"/>
          <p:nvPr/>
        </p:nvSpPr>
        <p:spPr>
          <a:xfrm>
            <a:off x="9150133" y="1834936"/>
            <a:ext cx="26081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zachód: środki publiczne, a zyski prywatne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3 rodzaje oporu wobec zmian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27 przykładów sprzeczności interesów – pomocniczo przy analizach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8445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619B1C-ACF5-E6EC-AB5C-E36EC320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jakość edukacji?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04B623-DA54-D1B2-D8C7-1772E1CEC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sz="3100" dirty="0">
                <a:solidFill>
                  <a:srgbClr val="181818"/>
                </a:solidFill>
              </a:rPr>
              <a:t>Usługi edukacyjne:</a:t>
            </a:r>
          </a:p>
          <a:p>
            <a:pPr lvl="1"/>
            <a:r>
              <a:rPr lang="pl-PL" sz="2300" dirty="0">
                <a:solidFill>
                  <a:srgbClr val="181818"/>
                </a:solidFill>
              </a:rPr>
              <a:t>Hiper niematerialne</a:t>
            </a:r>
          </a:p>
          <a:p>
            <a:pPr lvl="1"/>
            <a:r>
              <a:rPr lang="pl-PL" sz="2300" dirty="0">
                <a:solidFill>
                  <a:srgbClr val="181818"/>
                </a:solidFill>
              </a:rPr>
              <a:t>Silnie zależne od udziału „klienta”</a:t>
            </a:r>
          </a:p>
          <a:p>
            <a:pPr lvl="1"/>
            <a:r>
              <a:rPr lang="pl-PL" sz="2300" b="0" i="0" dirty="0">
                <a:solidFill>
                  <a:srgbClr val="181818"/>
                </a:solidFill>
                <a:effectLst/>
              </a:rPr>
              <a:t>Skomplikowana struktura relacji</a:t>
            </a:r>
          </a:p>
          <a:p>
            <a:pPr lvl="1"/>
            <a:endParaRPr lang="pl-PL" sz="3100" b="0" i="0" u="none" strike="noStrike" baseline="0" dirty="0">
              <a:highlight>
                <a:srgbClr val="FFFF00"/>
              </a:highlight>
            </a:endParaRPr>
          </a:p>
          <a:p>
            <a:pPr algn="l"/>
            <a:r>
              <a:rPr lang="pl-PL" sz="3100" b="0" i="0" u="none" strike="noStrike" baseline="0" dirty="0"/>
              <a:t>Jakość edukacji</a:t>
            </a:r>
            <a:r>
              <a:rPr lang="en-GB" sz="3100" b="0" i="0" u="none" strike="noStrike" baseline="0" dirty="0"/>
              <a:t>:</a:t>
            </a:r>
            <a:endParaRPr lang="pl-PL" sz="3100" b="0" i="0" u="none" strike="noStrike" baseline="0" dirty="0"/>
          </a:p>
          <a:p>
            <a:pPr algn="l"/>
            <a:endParaRPr lang="pl-PL" sz="3100" dirty="0"/>
          </a:p>
          <a:p>
            <a:pPr algn="l"/>
            <a:endParaRPr lang="pl-PL" sz="3100" dirty="0"/>
          </a:p>
          <a:p>
            <a:pPr marL="0" indent="0" algn="l">
              <a:buNone/>
            </a:pPr>
            <a:endParaRPr lang="pl-PL" sz="3100" dirty="0"/>
          </a:p>
          <a:p>
            <a:pPr algn="l"/>
            <a:r>
              <a:rPr lang="en-GB" sz="3100" dirty="0"/>
              <a:t>CFM (</a:t>
            </a:r>
            <a:r>
              <a:rPr lang="en-GB" sz="3100" i="1" dirty="0"/>
              <a:t>Customer Feedback Measures</a:t>
            </a:r>
            <a:r>
              <a:rPr lang="en-GB" sz="3100" dirty="0"/>
              <a:t>) – NPS, </a:t>
            </a:r>
            <a:r>
              <a:rPr lang="pl-PL" sz="3100" b="1" dirty="0"/>
              <a:t>satysfakcja</a:t>
            </a:r>
            <a:r>
              <a:rPr lang="en-GB" sz="3100" dirty="0"/>
              <a:t>, </a:t>
            </a:r>
            <a:r>
              <a:rPr lang="pl-PL" sz="3100" dirty="0"/>
              <a:t>lojalność</a:t>
            </a:r>
            <a:r>
              <a:rPr lang="en-GB" sz="3100" dirty="0"/>
              <a:t>, </a:t>
            </a:r>
            <a:r>
              <a:rPr lang="pl-PL" sz="3100" dirty="0" err="1"/>
              <a:t>itd</a:t>
            </a:r>
            <a:r>
              <a:rPr lang="en-GB" sz="3100" dirty="0"/>
              <a:t>.</a:t>
            </a:r>
          </a:p>
          <a:p>
            <a:pPr algn="l"/>
            <a:r>
              <a:rPr lang="pl-PL" sz="3100" dirty="0"/>
              <a:t>Rankingi</a:t>
            </a:r>
            <a:r>
              <a:rPr lang="en-GB" sz="3100" dirty="0"/>
              <a:t> – </a:t>
            </a:r>
            <a:r>
              <a:rPr lang="pl-PL" sz="3100" dirty="0"/>
              <a:t>odległe pozycje polskich uniwersytetów</a:t>
            </a:r>
            <a:r>
              <a:rPr lang="en-GB" sz="3100" dirty="0"/>
              <a:t> – </a:t>
            </a:r>
            <a:r>
              <a:rPr lang="pl-PL" sz="3100" dirty="0"/>
              <a:t>nieadekwatne do potencjału polskiej gospodarki</a:t>
            </a:r>
            <a:endParaRPr lang="en-GB" sz="3100" b="0" i="0" u="none" strike="noStrike" baseline="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0767E45-FAD7-2F11-D2D5-2402BC8C858F}"/>
              </a:ext>
            </a:extLst>
          </p:cNvPr>
          <p:cNvSpPr/>
          <p:nvPr/>
        </p:nvSpPr>
        <p:spPr>
          <a:xfrm>
            <a:off x="5016000" y="1442650"/>
            <a:ext cx="6480000" cy="1973194"/>
          </a:xfrm>
          <a:prstGeom prst="horizontalScroll">
            <a:avLst>
              <a:gd name="adj" fmla="val 6902"/>
            </a:avLst>
          </a:prstGeom>
          <a:solidFill>
            <a:srgbClr val="DABE8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GB" sz="1600" b="0" i="0" dirty="0">
                <a:solidFill>
                  <a:srgbClr val="181818"/>
                </a:solidFill>
                <a:effectLst/>
                <a:latin typeface="Bookman Old Style" panose="02050604050505020204" pitchFamily="18" charset="0"/>
                <a:cs typeface="Calibri" panose="020F0502020204030204" pitchFamily="34" charset="0"/>
              </a:rPr>
              <a:t>“</a:t>
            </a:r>
            <a:r>
              <a:rPr lang="pl-PL" sz="1600" b="0" i="1" dirty="0">
                <a:solidFill>
                  <a:srgbClr val="181818"/>
                </a:solidFill>
                <a:effectLst/>
                <a:latin typeface="Bookman Old Style" panose="02050604050505020204" pitchFamily="18" charset="0"/>
                <a:cs typeface="Calibri" panose="020F0502020204030204" pitchFamily="34" charset="0"/>
              </a:rPr>
              <a:t>Jakość... wiesz i nie wiesz, co to jest. To jest zaś sprzeczność sama w sobie. Ale przecież pewne rzeczy są lepsze od innych, czyli mają lepszą jakość. Spróbuj jednak powiedzieć, czym jest jakość w oderwaniu od przedmiotów, których jest właściwością, wtedy wszystko pęka jak bańka mydlana</a:t>
            </a:r>
            <a:r>
              <a:rPr lang="en-GB" sz="1600" b="0" i="0" dirty="0">
                <a:solidFill>
                  <a:srgbClr val="181818"/>
                </a:solidFill>
                <a:effectLst/>
                <a:latin typeface="Bookman Old Style" panose="02050604050505020204" pitchFamily="18" charset="0"/>
                <a:cs typeface="Calibri" panose="020F0502020204030204" pitchFamily="34" charset="0"/>
              </a:rPr>
              <a:t>”</a:t>
            </a:r>
            <a:endParaRPr lang="pl-PL" sz="1600" b="0" i="0" dirty="0">
              <a:solidFill>
                <a:srgbClr val="181818"/>
              </a:solidFill>
              <a:effectLst/>
              <a:latin typeface="Bookman Old Style" panose="02050604050505020204" pitchFamily="18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GB" sz="1100" b="0" i="0" dirty="0">
                <a:solidFill>
                  <a:srgbClr val="181818"/>
                </a:solidFill>
                <a:effectLst/>
              </a:rPr>
              <a:t>Robert M. Pirsig, </a:t>
            </a:r>
            <a:r>
              <a:rPr lang="pl-PL" sz="1100" b="0" i="0" dirty="0">
                <a:solidFill>
                  <a:srgbClr val="181818"/>
                </a:solidFill>
                <a:effectLst/>
              </a:rPr>
              <a:t>Zen i sztuka oporządzania motocykla</a:t>
            </a:r>
            <a:endParaRPr lang="pl-PL" sz="1200" dirty="0"/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B8D49D25-B875-347A-5328-3FB5C98CCA85}"/>
              </a:ext>
            </a:extLst>
          </p:cNvPr>
          <p:cNvSpPr/>
          <p:nvPr/>
        </p:nvSpPr>
        <p:spPr>
          <a:xfrm>
            <a:off x="696000" y="3539998"/>
            <a:ext cx="10800000" cy="1384384"/>
          </a:xfrm>
          <a:prstGeom prst="horizontalScroll">
            <a:avLst/>
          </a:prstGeom>
          <a:solidFill>
            <a:srgbClr val="D6EAF8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0" i="1" dirty="0">
                <a:solidFill>
                  <a:srgbClr val="18181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„</a:t>
            </a:r>
            <a:r>
              <a:rPr lang="pl-PL" b="1" i="1" dirty="0">
                <a:solidFill>
                  <a:srgbClr val="181818"/>
                </a:solidFill>
                <a:effectLst/>
                <a:cs typeface="Calibri" panose="020F0502020204030204" pitchFamily="34" charset="0"/>
              </a:rPr>
              <a:t>stopień</a:t>
            </a:r>
            <a:r>
              <a:rPr lang="pl-PL" b="0" i="1" dirty="0">
                <a:solidFill>
                  <a:srgbClr val="181818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pl-PL" b="1" i="1" dirty="0">
                <a:solidFill>
                  <a:srgbClr val="181818"/>
                </a:solidFill>
                <a:effectLst/>
                <a:cs typeface="Calibri" panose="020F0502020204030204" pitchFamily="34" charset="0"/>
              </a:rPr>
              <a:t>spełnienia</a:t>
            </a:r>
            <a:r>
              <a:rPr lang="pl-PL" b="0" i="1" dirty="0">
                <a:solidFill>
                  <a:srgbClr val="181818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pl-PL" b="1" i="1" dirty="0">
                <a:solidFill>
                  <a:srgbClr val="181818"/>
                </a:solidFill>
                <a:effectLst/>
                <a:cs typeface="Calibri" panose="020F0502020204030204" pitchFamily="34" charset="0"/>
              </a:rPr>
              <a:t>wymagań</a:t>
            </a:r>
            <a:r>
              <a:rPr lang="pl-PL" b="0" i="1" dirty="0">
                <a:solidFill>
                  <a:srgbClr val="181818"/>
                </a:solidFill>
                <a:effectLst/>
                <a:cs typeface="Calibri" panose="020F0502020204030204" pitchFamily="34" charset="0"/>
              </a:rPr>
              <a:t> dotyczących procesu </a:t>
            </a:r>
            <a:r>
              <a:rPr lang="pl-PL" i="1" dirty="0">
                <a:solidFill>
                  <a:srgbClr val="181818"/>
                </a:solidFill>
                <a:effectLst/>
                <a:cs typeface="Calibri" panose="020F0502020204030204" pitchFamily="34" charset="0"/>
              </a:rPr>
              <a:t>kształcenia</a:t>
            </a:r>
            <a:r>
              <a:rPr lang="pl-PL" b="0" i="1" dirty="0">
                <a:solidFill>
                  <a:srgbClr val="181818"/>
                </a:solidFill>
                <a:effectLst/>
                <a:cs typeface="Calibri" panose="020F0502020204030204" pitchFamily="34" charset="0"/>
              </a:rPr>
              <a:t> i jego efektów, formułowanych przez interesariuszy (</a:t>
            </a:r>
            <a:r>
              <a:rPr lang="pl-PL" b="0" i="1" dirty="0" err="1">
                <a:solidFill>
                  <a:srgbClr val="181818"/>
                </a:solidFill>
                <a:effectLst/>
                <a:cs typeface="Calibri" panose="020F0502020204030204" pitchFamily="34" charset="0"/>
              </a:rPr>
              <a:t>stakeholders</a:t>
            </a:r>
            <a:r>
              <a:rPr lang="pl-PL" b="0" i="1" dirty="0">
                <a:solidFill>
                  <a:srgbClr val="181818"/>
                </a:solidFill>
                <a:effectLst/>
                <a:cs typeface="Calibri" panose="020F0502020204030204" pitchFamily="34" charset="0"/>
              </a:rPr>
              <a:t>), przy uwzględnieniu uwarunkowań wewnętrznych i zewnętrznych</a:t>
            </a:r>
            <a:r>
              <a:rPr lang="pl-PL" sz="2000" b="0" i="1" dirty="0">
                <a:solidFill>
                  <a:srgbClr val="18181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>
              <a:spcBef>
                <a:spcPts val="600"/>
              </a:spcBef>
            </a:pPr>
            <a:r>
              <a:rPr lang="en-US" sz="1100" b="0" i="0" dirty="0" err="1">
                <a:solidFill>
                  <a:srgbClr val="181818"/>
                </a:solidFill>
                <a:effectLst/>
              </a:rPr>
              <a:t>Grudowski</a:t>
            </a:r>
            <a:r>
              <a:rPr lang="en-US" sz="1100" b="0" i="0" dirty="0">
                <a:solidFill>
                  <a:srgbClr val="181818"/>
                </a:solidFill>
                <a:effectLst/>
              </a:rPr>
              <a:t> &amp; Lewandowski,</a:t>
            </a:r>
            <a:r>
              <a:rPr lang="pl-PL" sz="1100" b="0" i="0" dirty="0">
                <a:solidFill>
                  <a:srgbClr val="181818"/>
                </a:solidFill>
                <a:effectLst/>
              </a:rPr>
              <a:t> Pojęcie jakości kształcenia i uwarunkowania jej kwantyfikacji w uczelniach wyższych</a:t>
            </a:r>
            <a:r>
              <a:rPr lang="en-US" sz="1100" b="0" i="0" dirty="0">
                <a:solidFill>
                  <a:srgbClr val="181818"/>
                </a:solidFill>
                <a:effectLst/>
              </a:rPr>
              <a:t>, </a:t>
            </a:r>
            <a:r>
              <a:rPr lang="en-US" sz="1100" b="0" i="0" dirty="0" err="1">
                <a:solidFill>
                  <a:srgbClr val="181818"/>
                </a:solidFill>
                <a:effectLst/>
              </a:rPr>
              <a:t>Zarządzanie</a:t>
            </a:r>
            <a:r>
              <a:rPr lang="en-US" sz="1100" b="0" i="0" dirty="0">
                <a:solidFill>
                  <a:srgbClr val="181818"/>
                </a:solidFill>
                <a:effectLst/>
              </a:rPr>
              <a:t> </a:t>
            </a:r>
            <a:r>
              <a:rPr lang="en-US" sz="1100" b="0" i="0" dirty="0" err="1">
                <a:solidFill>
                  <a:srgbClr val="181818"/>
                </a:solidFill>
                <a:effectLst/>
              </a:rPr>
              <a:t>i</a:t>
            </a:r>
            <a:r>
              <a:rPr lang="en-US" sz="1100" b="0" i="0" dirty="0">
                <a:solidFill>
                  <a:srgbClr val="181818"/>
                </a:solidFill>
                <a:effectLst/>
              </a:rPr>
              <a:t> </a:t>
            </a:r>
            <a:r>
              <a:rPr lang="en-US" sz="1100" b="0" i="0" dirty="0" err="1">
                <a:solidFill>
                  <a:srgbClr val="181818"/>
                </a:solidFill>
                <a:effectLst/>
              </a:rPr>
              <a:t>Finanse</a:t>
            </a:r>
            <a:r>
              <a:rPr lang="en-US" sz="1100" b="0" i="0" dirty="0">
                <a:solidFill>
                  <a:srgbClr val="181818"/>
                </a:solidFill>
                <a:effectLst/>
              </a:rPr>
              <a:t>, nr 3, </a:t>
            </a:r>
            <a:r>
              <a:rPr lang="en-US" sz="1100" b="0" i="0" dirty="0" err="1">
                <a:solidFill>
                  <a:srgbClr val="181818"/>
                </a:solidFill>
                <a:effectLst/>
              </a:rPr>
              <a:t>cz</a:t>
            </a:r>
            <a:r>
              <a:rPr lang="en-US" sz="1100" b="0" i="0" dirty="0">
                <a:solidFill>
                  <a:srgbClr val="181818"/>
                </a:solidFill>
                <a:effectLst/>
              </a:rPr>
              <a:t>. 1, 2012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CB7240E-A730-AE43-6D20-BFAE35339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646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619B1C-ACF5-E6EC-AB5C-E36EC320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zarządzanie jakością edukacji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04B623-DA54-D1B2-D8C7-1772E1CEC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>
                <a:solidFill>
                  <a:srgbClr val="181818"/>
                </a:solidFill>
              </a:rPr>
              <a:t>Systemy zarządzania jakością są </a:t>
            </a:r>
            <a:br>
              <a:rPr lang="pl-PL" dirty="0">
                <a:solidFill>
                  <a:srgbClr val="181818"/>
                </a:solidFill>
              </a:rPr>
            </a:br>
            <a:r>
              <a:rPr lang="pl-PL" b="1" dirty="0" err="1">
                <a:solidFill>
                  <a:srgbClr val="181818"/>
                </a:solidFill>
              </a:rPr>
              <a:t>kliento</a:t>
            </a:r>
            <a:r>
              <a:rPr lang="pl-PL" b="1" dirty="0">
                <a:solidFill>
                  <a:srgbClr val="181818"/>
                </a:solidFill>
              </a:rPr>
              <a:t>-centryczne</a:t>
            </a:r>
          </a:p>
          <a:p>
            <a:r>
              <a:rPr lang="pl-PL" sz="2600" dirty="0">
                <a:solidFill>
                  <a:srgbClr val="181818"/>
                </a:solidFill>
              </a:rPr>
              <a:t>Kto jest klientem uczelni?</a:t>
            </a:r>
          </a:p>
          <a:p>
            <a:r>
              <a:rPr lang="pl-PL" sz="2600" b="0" i="0" dirty="0">
                <a:solidFill>
                  <a:srgbClr val="181818"/>
                </a:solidFill>
                <a:effectLst/>
              </a:rPr>
              <a:t>Nieudane implementacje </a:t>
            </a:r>
            <a:r>
              <a:rPr lang="en-GB" sz="2600" dirty="0">
                <a:solidFill>
                  <a:srgbClr val="181818"/>
                </a:solidFill>
              </a:rPr>
              <a:t>TQM, Lean </a:t>
            </a:r>
            <a:r>
              <a:rPr lang="pl-PL" dirty="0">
                <a:solidFill>
                  <a:srgbClr val="181818"/>
                </a:solidFill>
              </a:rPr>
              <a:t>lub</a:t>
            </a:r>
            <a:r>
              <a:rPr lang="en-GB" sz="2600" dirty="0">
                <a:solidFill>
                  <a:srgbClr val="181818"/>
                </a:solidFill>
              </a:rPr>
              <a:t> </a:t>
            </a:r>
            <a:r>
              <a:rPr lang="en-GB" sz="2600" dirty="0" err="1">
                <a:solidFill>
                  <a:srgbClr val="181818"/>
                </a:solidFill>
              </a:rPr>
              <a:t>SixSigma</a:t>
            </a:r>
            <a:r>
              <a:rPr lang="pl-PL" sz="2600" dirty="0">
                <a:solidFill>
                  <a:srgbClr val="181818"/>
                </a:solidFill>
              </a:rPr>
              <a:t> na uczelniach</a:t>
            </a:r>
            <a:endParaRPr lang="en-GB" sz="2600" dirty="0">
              <a:solidFill>
                <a:srgbClr val="181818"/>
              </a:solidFill>
            </a:endParaRPr>
          </a:p>
          <a:p>
            <a:r>
              <a:rPr lang="en-GB" sz="2600" dirty="0">
                <a:solidFill>
                  <a:srgbClr val="181818"/>
                </a:solidFill>
              </a:rPr>
              <a:t>CAF (</a:t>
            </a:r>
            <a:r>
              <a:rPr lang="en-GB" sz="2600" i="1" dirty="0">
                <a:solidFill>
                  <a:srgbClr val="181818"/>
                </a:solidFill>
              </a:rPr>
              <a:t>Common Assessment Framework)</a:t>
            </a:r>
            <a:r>
              <a:rPr lang="en-GB" sz="2600" dirty="0">
                <a:solidFill>
                  <a:srgbClr val="181818"/>
                </a:solidFill>
              </a:rPr>
              <a:t> </a:t>
            </a:r>
            <a:r>
              <a:rPr lang="pl-PL" sz="2600" dirty="0">
                <a:solidFill>
                  <a:srgbClr val="181818"/>
                </a:solidFill>
              </a:rPr>
              <a:t>Wspólna Metoda Oceny </a:t>
            </a:r>
            <a:br>
              <a:rPr lang="pl-PL" sz="2600" dirty="0">
                <a:solidFill>
                  <a:srgbClr val="181818"/>
                </a:solidFill>
              </a:rPr>
            </a:br>
            <a:r>
              <a:rPr lang="pl-PL" sz="2600" dirty="0">
                <a:solidFill>
                  <a:srgbClr val="181818"/>
                </a:solidFill>
              </a:rPr>
              <a:t>dla instytucji publicznych</a:t>
            </a:r>
            <a:r>
              <a:rPr lang="en-GB" sz="2600" dirty="0">
                <a:solidFill>
                  <a:srgbClr val="181818"/>
                </a:solidFill>
              </a:rPr>
              <a:t> – </a:t>
            </a:r>
            <a:r>
              <a:rPr lang="pl-PL" sz="2600" dirty="0">
                <a:solidFill>
                  <a:srgbClr val="181818"/>
                </a:solidFill>
              </a:rPr>
              <a:t>bliskie idei zarządzania jakością</a:t>
            </a:r>
            <a:endParaRPr lang="en-GB" sz="2600" dirty="0">
              <a:solidFill>
                <a:srgbClr val="181818"/>
              </a:solidFill>
            </a:endParaRPr>
          </a:p>
          <a:p>
            <a:r>
              <a:rPr lang="en-GB" sz="2600" b="0" i="0" dirty="0">
                <a:solidFill>
                  <a:srgbClr val="181818"/>
                </a:solidFill>
                <a:effectLst/>
              </a:rPr>
              <a:t>PKA (</a:t>
            </a:r>
            <a:r>
              <a:rPr lang="pl-PL" sz="2600" i="1" dirty="0">
                <a:solidFill>
                  <a:srgbClr val="181818"/>
                </a:solidFill>
              </a:rPr>
              <a:t>Państwowa Komisja Akredytacyjna</a:t>
            </a:r>
            <a:r>
              <a:rPr lang="en-GB" sz="2600" b="0" i="0" dirty="0">
                <a:solidFill>
                  <a:srgbClr val="181818"/>
                </a:solidFill>
                <a:effectLst/>
              </a:rPr>
              <a:t>) – 10 </a:t>
            </a:r>
            <a:r>
              <a:rPr lang="pl-PL" sz="2600" b="0" i="0" dirty="0">
                <a:solidFill>
                  <a:srgbClr val="181818"/>
                </a:solidFill>
                <a:effectLst/>
              </a:rPr>
              <a:t>kryteriów jakości</a:t>
            </a:r>
            <a:br>
              <a:rPr lang="pl-PL" sz="2600" b="0" i="0" dirty="0">
                <a:solidFill>
                  <a:srgbClr val="181818"/>
                </a:solidFill>
                <a:effectLst/>
              </a:rPr>
            </a:br>
            <a:r>
              <a:rPr lang="en-GB" sz="2600" b="0" i="0" dirty="0">
                <a:solidFill>
                  <a:srgbClr val="181818"/>
                </a:solidFill>
                <a:effectLst/>
              </a:rPr>
              <a:t> – </a:t>
            </a:r>
            <a:r>
              <a:rPr lang="pl-PL" dirty="0">
                <a:solidFill>
                  <a:srgbClr val="181818"/>
                </a:solidFill>
              </a:rPr>
              <a:t>daleko od idei zarządzania jakością</a:t>
            </a:r>
            <a:endParaRPr lang="en-GB" sz="2600" b="0" i="0" dirty="0">
              <a:solidFill>
                <a:srgbClr val="181818"/>
              </a:solidFill>
              <a:effectLst/>
            </a:endParaRPr>
          </a:p>
          <a:p>
            <a:r>
              <a:rPr lang="pl-PL" dirty="0">
                <a:solidFill>
                  <a:srgbClr val="181818"/>
                </a:solidFill>
              </a:rPr>
              <a:t>Kluczowa rola liderów organizacji</a:t>
            </a:r>
            <a:endParaRPr lang="en-GB" sz="2600" dirty="0">
              <a:solidFill>
                <a:srgbClr val="181818"/>
              </a:solidFill>
            </a:endParaRPr>
          </a:p>
          <a:p>
            <a:r>
              <a:rPr lang="en-GB" sz="2600" b="0" i="0" dirty="0">
                <a:solidFill>
                  <a:srgbClr val="181818"/>
                </a:solidFill>
                <a:effectLst/>
              </a:rPr>
              <a:t>ISO </a:t>
            </a:r>
            <a:r>
              <a:rPr lang="en-GB" sz="2600" dirty="0">
                <a:solidFill>
                  <a:srgbClr val="181818"/>
                </a:solidFill>
              </a:rPr>
              <a:t>21001:2018 </a:t>
            </a:r>
            <a:r>
              <a:rPr lang="en-GB" sz="2600" b="0" i="0" dirty="0">
                <a:solidFill>
                  <a:srgbClr val="181818"/>
                </a:solidFill>
                <a:effectLst/>
              </a:rPr>
              <a:t>–</a:t>
            </a:r>
            <a:r>
              <a:rPr lang="en-GB" sz="2600" dirty="0">
                <a:solidFill>
                  <a:srgbClr val="181818"/>
                </a:solidFill>
              </a:rPr>
              <a:t> </a:t>
            </a:r>
            <a:r>
              <a:rPr lang="pl-PL" sz="2600" dirty="0">
                <a:solidFill>
                  <a:srgbClr val="181818"/>
                </a:solidFill>
              </a:rPr>
              <a:t>System zarządzania organizacją edukacyjną</a:t>
            </a:r>
            <a:endParaRPr lang="en-GB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221825B-B07B-DF61-C34D-74AAA5803C91}"/>
              </a:ext>
            </a:extLst>
          </p:cNvPr>
          <p:cNvSpPr/>
          <p:nvPr/>
        </p:nvSpPr>
        <p:spPr>
          <a:xfrm>
            <a:off x="5858730" y="1379813"/>
            <a:ext cx="5688992" cy="1708340"/>
          </a:xfrm>
          <a:prstGeom prst="horizontalScroll">
            <a:avLst>
              <a:gd name="adj" fmla="val 8378"/>
            </a:avLst>
          </a:prstGeom>
          <a:solidFill>
            <a:srgbClr val="DABE8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/>
            <a:r>
              <a:rPr lang="en-GB" sz="1600" dirty="0">
                <a:solidFill>
                  <a:srgbClr val="181818"/>
                </a:solidFill>
                <a:latin typeface="Century Schoolbook" panose="02040604050505020304" pitchFamily="18" charset="0"/>
              </a:rPr>
              <a:t>1900’s → QI – </a:t>
            </a:r>
            <a:r>
              <a:rPr lang="pl-PL" sz="1600" dirty="0">
                <a:solidFill>
                  <a:srgbClr val="181818"/>
                </a:solidFill>
                <a:latin typeface="Century Schoolbook" panose="02040604050505020304" pitchFamily="18" charset="0"/>
              </a:rPr>
              <a:t>Kontrola jakości </a:t>
            </a:r>
            <a:r>
              <a:rPr lang="pl-PL" sz="1400" dirty="0">
                <a:solidFill>
                  <a:srgbClr val="181818"/>
                </a:solidFill>
                <a:latin typeface="Century Schoolbook" panose="02040604050505020304" pitchFamily="18" charset="0"/>
              </a:rPr>
              <a:t>(</a:t>
            </a:r>
            <a:r>
              <a:rPr lang="en-GB" sz="1400" i="1" dirty="0">
                <a:solidFill>
                  <a:srgbClr val="181818"/>
                </a:solidFill>
                <a:latin typeface="Century Schoolbook" panose="02040604050505020304" pitchFamily="18" charset="0"/>
              </a:rPr>
              <a:t>Quality Inspection</a:t>
            </a:r>
            <a:r>
              <a:rPr lang="pl-PL" sz="1400" dirty="0">
                <a:solidFill>
                  <a:srgbClr val="181818"/>
                </a:solidFill>
                <a:latin typeface="Century Schoolbook" panose="02040604050505020304" pitchFamily="18" charset="0"/>
              </a:rPr>
              <a:t>)</a:t>
            </a:r>
            <a:endParaRPr lang="en-GB" sz="1600" dirty="0">
              <a:solidFill>
                <a:srgbClr val="181818"/>
              </a:solidFill>
              <a:latin typeface="Century Schoolbook" panose="02040604050505020304" pitchFamily="18" charset="0"/>
            </a:endParaRPr>
          </a:p>
          <a:p>
            <a:pPr marL="180000" lvl="1"/>
            <a:r>
              <a:rPr lang="en-GB" sz="1600" dirty="0">
                <a:solidFill>
                  <a:srgbClr val="181818"/>
                </a:solidFill>
                <a:latin typeface="Century Schoolbook" panose="02040604050505020304" pitchFamily="18" charset="0"/>
              </a:rPr>
              <a:t>1920’s → QC – </a:t>
            </a:r>
            <a:r>
              <a:rPr lang="pl-PL" sz="1600" dirty="0">
                <a:solidFill>
                  <a:srgbClr val="181818"/>
                </a:solidFill>
                <a:latin typeface="Century Schoolbook" panose="02040604050505020304" pitchFamily="18" charset="0"/>
              </a:rPr>
              <a:t>Sterowanie jakością (</a:t>
            </a:r>
            <a:r>
              <a:rPr lang="en-GB" sz="1400" i="1" dirty="0">
                <a:solidFill>
                  <a:srgbClr val="181818"/>
                </a:solidFill>
                <a:latin typeface="Century Schoolbook" panose="02040604050505020304" pitchFamily="18" charset="0"/>
              </a:rPr>
              <a:t>Quality Control</a:t>
            </a:r>
            <a:r>
              <a:rPr lang="pl-PL" sz="1400" dirty="0">
                <a:solidFill>
                  <a:srgbClr val="181818"/>
                </a:solidFill>
                <a:latin typeface="Century Schoolbook" panose="02040604050505020304" pitchFamily="18" charset="0"/>
              </a:rPr>
              <a:t>)</a:t>
            </a:r>
            <a:endParaRPr lang="en-GB" sz="1600" dirty="0">
              <a:solidFill>
                <a:srgbClr val="181818"/>
              </a:solidFill>
              <a:latin typeface="Century Schoolbook" panose="02040604050505020304" pitchFamily="18" charset="0"/>
            </a:endParaRPr>
          </a:p>
          <a:p>
            <a:pPr marL="180000" lvl="1"/>
            <a:r>
              <a:rPr lang="en-GB" sz="1600" dirty="0">
                <a:solidFill>
                  <a:srgbClr val="181818"/>
                </a:solidFill>
                <a:latin typeface="Century Schoolbook" panose="02040604050505020304" pitchFamily="18" charset="0"/>
              </a:rPr>
              <a:t>1960’s → QA – </a:t>
            </a:r>
            <a:r>
              <a:rPr lang="pl-PL" sz="1600" dirty="0">
                <a:solidFill>
                  <a:srgbClr val="181818"/>
                </a:solidFill>
                <a:latin typeface="Century Schoolbook" panose="02040604050505020304" pitchFamily="18" charset="0"/>
              </a:rPr>
              <a:t>Zapewnianie jakości </a:t>
            </a:r>
            <a:r>
              <a:rPr lang="pl-PL" sz="1400" dirty="0">
                <a:solidFill>
                  <a:srgbClr val="181818"/>
                </a:solidFill>
                <a:latin typeface="Century Schoolbook" panose="02040604050505020304" pitchFamily="18" charset="0"/>
              </a:rPr>
              <a:t>(</a:t>
            </a:r>
            <a:r>
              <a:rPr lang="en-GB" sz="1400" i="1" dirty="0">
                <a:solidFill>
                  <a:srgbClr val="181818"/>
                </a:solidFill>
                <a:latin typeface="Century Schoolbook" panose="02040604050505020304" pitchFamily="18" charset="0"/>
              </a:rPr>
              <a:t>Quality Assurance</a:t>
            </a:r>
            <a:r>
              <a:rPr lang="pl-PL" sz="1400" dirty="0">
                <a:solidFill>
                  <a:srgbClr val="181818"/>
                </a:solidFill>
                <a:latin typeface="Century Schoolbook" panose="02040604050505020304" pitchFamily="18" charset="0"/>
              </a:rPr>
              <a:t>)</a:t>
            </a:r>
            <a:endParaRPr lang="en-GB" sz="1600" dirty="0">
              <a:solidFill>
                <a:srgbClr val="181818"/>
              </a:solidFill>
              <a:latin typeface="Century Schoolbook" panose="02040604050505020304" pitchFamily="18" charset="0"/>
            </a:endParaRPr>
          </a:p>
          <a:p>
            <a:pPr marL="180000" lvl="1"/>
            <a:r>
              <a:rPr lang="en-GB" sz="1600" dirty="0">
                <a:solidFill>
                  <a:srgbClr val="181818"/>
                </a:solidFill>
                <a:latin typeface="Century Schoolbook" panose="02040604050505020304" pitchFamily="18" charset="0"/>
              </a:rPr>
              <a:t>1980’s → QM / TQM – </a:t>
            </a:r>
            <a:r>
              <a:rPr lang="pl-PL" sz="1600" dirty="0">
                <a:solidFill>
                  <a:srgbClr val="181818"/>
                </a:solidFill>
                <a:latin typeface="Century Schoolbook" panose="02040604050505020304" pitchFamily="18" charset="0"/>
              </a:rPr>
              <a:t>Kompleksowe zarządzanie jakością (</a:t>
            </a:r>
            <a:r>
              <a:rPr lang="en-GB" sz="1600" i="1" dirty="0">
                <a:solidFill>
                  <a:srgbClr val="181818"/>
                </a:solidFill>
                <a:latin typeface="Century Schoolbook" panose="02040604050505020304" pitchFamily="18" charset="0"/>
              </a:rPr>
              <a:t>Total Quality Management</a:t>
            </a:r>
            <a:r>
              <a:rPr lang="pl-PL" sz="1600" dirty="0">
                <a:solidFill>
                  <a:srgbClr val="181818"/>
                </a:solidFill>
                <a:latin typeface="Century Schoolbook" panose="02040604050505020304" pitchFamily="18" charset="0"/>
              </a:rPr>
              <a:t>)</a:t>
            </a:r>
            <a:endParaRPr lang="en-GB" sz="1600" dirty="0">
              <a:solidFill>
                <a:srgbClr val="181818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6043F-DBD1-68AC-9F1E-6D378730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959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26C596-948F-F80E-E9EE-EE1A73CC8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16" y="2611071"/>
            <a:ext cx="5308473" cy="2163135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3619B1C-ACF5-E6EC-AB5C-E36EC320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 jeśli nie klient to interesariusz</a:t>
            </a:r>
            <a:r>
              <a:rPr lang="en-GB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04B623-DA54-D1B2-D8C7-1772E1CEC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sz="2400" dirty="0">
                <a:solidFill>
                  <a:srgbClr val="181818"/>
                </a:solidFill>
              </a:rPr>
              <a:t>Teorie interesariuszy od lat 60. XX w.</a:t>
            </a:r>
            <a:endParaRPr lang="en-GB" sz="2400" dirty="0">
              <a:solidFill>
                <a:srgbClr val="181818"/>
              </a:solidFill>
            </a:endParaRPr>
          </a:p>
          <a:p>
            <a:r>
              <a:rPr lang="pl-PL" sz="2400" dirty="0">
                <a:solidFill>
                  <a:srgbClr val="181818"/>
                </a:solidFill>
              </a:rPr>
              <a:t>Interesariusz</a:t>
            </a:r>
            <a:r>
              <a:rPr lang="en-GB" sz="2400" dirty="0">
                <a:solidFill>
                  <a:srgbClr val="181818"/>
                </a:solidFill>
              </a:rPr>
              <a:t> – „</a:t>
            </a:r>
            <a:r>
              <a:rPr lang="pl-PL" sz="2400" dirty="0">
                <a:solidFill>
                  <a:srgbClr val="181818"/>
                </a:solidFill>
              </a:rPr>
              <a:t>może wypływać i może być pod wpływem</a:t>
            </a:r>
            <a:r>
              <a:rPr lang="en-GB" sz="2400" dirty="0">
                <a:solidFill>
                  <a:srgbClr val="181818"/>
                </a:solidFill>
              </a:rPr>
              <a:t>” </a:t>
            </a:r>
            <a:r>
              <a:rPr lang="en-GB" sz="1800" b="1" dirty="0">
                <a:solidFill>
                  <a:srgbClr val="181818"/>
                </a:solidFill>
              </a:rPr>
              <a:t>Freeman (1984)</a:t>
            </a:r>
          </a:p>
          <a:p>
            <a:r>
              <a:rPr lang="pl-PL" sz="2400" b="0" i="0" dirty="0">
                <a:solidFill>
                  <a:srgbClr val="181818"/>
                </a:solidFill>
                <a:effectLst/>
              </a:rPr>
              <a:t>Po analizie abstraktów</a:t>
            </a:r>
            <a:r>
              <a:rPr lang="en-GB" sz="2400" b="0" i="0" dirty="0">
                <a:solidFill>
                  <a:srgbClr val="181818"/>
                </a:solidFill>
                <a:effectLst/>
              </a:rPr>
              <a:t> 474 art</a:t>
            </a:r>
            <a:r>
              <a:rPr lang="pl-PL" sz="2400" b="0" i="0" dirty="0" err="1">
                <a:solidFill>
                  <a:srgbClr val="181818"/>
                </a:solidFill>
                <a:effectLst/>
              </a:rPr>
              <a:t>ykułów</a:t>
            </a:r>
            <a:r>
              <a:rPr lang="en-GB" sz="2400" b="0" i="0" dirty="0">
                <a:solidFill>
                  <a:srgbClr val="181818"/>
                </a:solidFill>
                <a:effectLst/>
              </a:rPr>
              <a:t>:</a:t>
            </a:r>
          </a:p>
          <a:p>
            <a:r>
              <a:rPr lang="pl-PL" sz="2400" dirty="0">
                <a:solidFill>
                  <a:srgbClr val="181818"/>
                </a:solidFill>
              </a:rPr>
              <a:t>Metody analizy interesariuszy</a:t>
            </a:r>
            <a:r>
              <a:rPr lang="en-GB" sz="2400" dirty="0">
                <a:solidFill>
                  <a:srgbClr val="181818"/>
                </a:solidFill>
              </a:rPr>
              <a:t>:</a:t>
            </a:r>
          </a:p>
          <a:p>
            <a:pPr lvl="1"/>
            <a:r>
              <a:rPr lang="pl-PL" sz="2000" dirty="0">
                <a:solidFill>
                  <a:srgbClr val="181818"/>
                </a:solidFill>
              </a:rPr>
              <a:t>Diagram interes – siła</a:t>
            </a:r>
            <a:endParaRPr lang="en-GB" sz="2000" dirty="0">
              <a:solidFill>
                <a:srgbClr val="181818"/>
              </a:solidFill>
            </a:endParaRPr>
          </a:p>
          <a:p>
            <a:pPr lvl="1"/>
            <a:r>
              <a:rPr lang="pl-PL" sz="2000" dirty="0">
                <a:solidFill>
                  <a:srgbClr val="181818"/>
                </a:solidFill>
              </a:rPr>
              <a:t>Diagramy relacji</a:t>
            </a:r>
          </a:p>
          <a:p>
            <a:pPr lvl="1"/>
            <a:r>
              <a:rPr lang="pl-PL" sz="2100" dirty="0">
                <a:solidFill>
                  <a:srgbClr val="181818"/>
                </a:solidFill>
              </a:rPr>
              <a:t>Mapa atrakcyjności rozwiązań versus możliwości </a:t>
            </a:r>
            <a:br>
              <a:rPr lang="pl-PL" sz="2100" dirty="0">
                <a:solidFill>
                  <a:srgbClr val="181818"/>
                </a:solidFill>
              </a:rPr>
            </a:br>
            <a:r>
              <a:rPr lang="pl-PL" sz="2100" dirty="0">
                <a:solidFill>
                  <a:srgbClr val="181818"/>
                </a:solidFill>
              </a:rPr>
              <a:t>przyjęcia przez interesariuszy</a:t>
            </a:r>
            <a:endParaRPr lang="en-GB" sz="2100" dirty="0">
              <a:solidFill>
                <a:srgbClr val="181818"/>
              </a:solidFill>
            </a:endParaRPr>
          </a:p>
          <a:p>
            <a:pPr lvl="1"/>
            <a:r>
              <a:rPr lang="pl-PL" sz="2100" dirty="0">
                <a:solidFill>
                  <a:srgbClr val="181818"/>
                </a:solidFill>
              </a:rPr>
              <a:t>Mapy interesariuszy</a:t>
            </a:r>
            <a:endParaRPr lang="en-GB" sz="2100" dirty="0">
              <a:solidFill>
                <a:srgbClr val="181818"/>
              </a:solidFill>
            </a:endParaRPr>
          </a:p>
          <a:p>
            <a:r>
              <a:rPr lang="pl-PL" sz="2400" dirty="0">
                <a:solidFill>
                  <a:srgbClr val="181818"/>
                </a:solidFill>
              </a:rPr>
              <a:t>Rekomendacje dla zarządzających na podstawie wyników analiz</a:t>
            </a:r>
            <a:endParaRPr lang="en-GB" sz="2400" dirty="0">
              <a:solidFill>
                <a:srgbClr val="181818"/>
              </a:solidFill>
            </a:endParaRPr>
          </a:p>
          <a:p>
            <a:r>
              <a:rPr lang="pl-PL" sz="2400" dirty="0">
                <a:solidFill>
                  <a:srgbClr val="181818"/>
                </a:solidFill>
              </a:rPr>
              <a:t>Czy mierzyć jakość jako satysfakcję interesariuszy?</a:t>
            </a:r>
            <a:endParaRPr lang="en-GB" sz="2400" dirty="0">
              <a:solidFill>
                <a:srgbClr val="181818"/>
              </a:solidFill>
            </a:endParaRPr>
          </a:p>
          <a:p>
            <a:r>
              <a:rPr lang="en-GB" sz="2400" dirty="0">
                <a:solidFill>
                  <a:srgbClr val="181818"/>
                </a:solidFill>
              </a:rPr>
              <a:t>ISO 21001:2018 – </a:t>
            </a:r>
            <a:r>
              <a:rPr lang="pl-PL" sz="2400" dirty="0">
                <a:solidFill>
                  <a:srgbClr val="181818"/>
                </a:solidFill>
              </a:rPr>
              <a:t>bardzo wiele odniesień do </a:t>
            </a:r>
            <a:r>
              <a:rPr lang="en-GB" sz="2400" dirty="0">
                <a:solidFill>
                  <a:srgbClr val="181818"/>
                </a:solidFill>
              </a:rPr>
              <a:t>„group</a:t>
            </a:r>
            <a:r>
              <a:rPr lang="pl-PL" sz="2400" dirty="0">
                <a:solidFill>
                  <a:srgbClr val="181818"/>
                </a:solidFill>
              </a:rPr>
              <a:t> zainteresowanych</a:t>
            </a:r>
            <a:r>
              <a:rPr lang="en-GB" sz="2400" dirty="0">
                <a:solidFill>
                  <a:srgbClr val="181818"/>
                </a:solidFill>
              </a:rPr>
              <a:t>”</a:t>
            </a:r>
          </a:p>
          <a:p>
            <a:pPr lvl="1"/>
            <a:endParaRPr lang="en-GB" sz="2000" dirty="0">
              <a:solidFill>
                <a:srgbClr val="181818"/>
              </a:solidFill>
            </a:endParaRPr>
          </a:p>
          <a:p>
            <a:endParaRPr lang="en-GB" sz="2400" b="0" i="0" dirty="0">
              <a:solidFill>
                <a:srgbClr val="181818"/>
              </a:solidFill>
              <a:effectLst/>
            </a:endParaRPr>
          </a:p>
          <a:p>
            <a:endParaRPr lang="en-GB" sz="2400" dirty="0">
              <a:solidFill>
                <a:srgbClr val="181818"/>
              </a:solidFill>
            </a:endParaRPr>
          </a:p>
          <a:p>
            <a:endParaRPr lang="en-GB" sz="2400" b="0" i="0" dirty="0">
              <a:solidFill>
                <a:srgbClr val="181818"/>
              </a:solidFill>
              <a:effectLst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95693-37E4-F7BC-02D8-69AD48FF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9277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C642AA-BBB1-C5FF-0497-D4ADDBFCE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10" y="4410000"/>
            <a:ext cx="6384090" cy="244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1EFD048-9FB8-37CA-8312-F051845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Pytania badawcze – wywiady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4AD005-1970-BDE9-0A53-0944A3968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b="1" dirty="0"/>
              <a:t>P</a:t>
            </a:r>
            <a:r>
              <a:rPr lang="en-GB" b="1" dirty="0"/>
              <a:t>1</a:t>
            </a:r>
            <a:r>
              <a:rPr lang="en-GB" dirty="0"/>
              <a:t>: </a:t>
            </a:r>
            <a:r>
              <a:rPr lang="pl-PL" i="1" dirty="0"/>
              <a:t>Jak różni interesariuszy postrzegają cel istnienia </a:t>
            </a:r>
            <a:br>
              <a:rPr lang="pl-PL" i="1" dirty="0"/>
            </a:br>
            <a:r>
              <a:rPr lang="pl-PL" i="1" dirty="0"/>
              <a:t>uniwersytetów?</a:t>
            </a:r>
            <a:endParaRPr lang="en-GB" i="1" dirty="0"/>
          </a:p>
          <a:p>
            <a:r>
              <a:rPr lang="pl-PL" b="1" dirty="0"/>
              <a:t>P</a:t>
            </a:r>
            <a:r>
              <a:rPr lang="en-GB" b="1" dirty="0"/>
              <a:t>2: </a:t>
            </a:r>
            <a:r>
              <a:rPr lang="pl-PL" i="1" dirty="0"/>
              <a:t>Jak różni interesariusze postrzegają znaczenie </a:t>
            </a:r>
            <a:br>
              <a:rPr lang="pl-PL" i="1" dirty="0"/>
            </a:br>
            <a:r>
              <a:rPr lang="pl-PL" i="1" dirty="0"/>
              <a:t>różnych grup interesariuszy uniwersytetów?</a:t>
            </a:r>
            <a:endParaRPr lang="en-GB" i="1" dirty="0"/>
          </a:p>
          <a:p>
            <a:r>
              <a:rPr lang="pl-PL" dirty="0"/>
              <a:t>Badanie jakościowe</a:t>
            </a:r>
            <a:r>
              <a:rPr lang="en-GB" dirty="0"/>
              <a:t>: 33 </a:t>
            </a:r>
            <a:r>
              <a:rPr lang="pl-PL" dirty="0"/>
              <a:t>respondentów z</a:t>
            </a:r>
            <a:r>
              <a:rPr lang="en-GB" dirty="0"/>
              <a:t> 8 </a:t>
            </a:r>
            <a:r>
              <a:rPr lang="pl-PL" dirty="0"/>
              <a:t>wybranych</a:t>
            </a:r>
            <a:r>
              <a:rPr lang="en-GB" dirty="0"/>
              <a:t> </a:t>
            </a:r>
            <a:r>
              <a:rPr lang="pl-PL" dirty="0"/>
              <a:t>grup</a:t>
            </a:r>
            <a:r>
              <a:rPr lang="en-GB" dirty="0"/>
              <a:t> (</a:t>
            </a:r>
            <a:r>
              <a:rPr lang="en-GB" b="1" dirty="0"/>
              <a:t>↑</a:t>
            </a:r>
            <a:r>
              <a:rPr lang="en-GB" dirty="0"/>
              <a:t>)</a:t>
            </a:r>
            <a:r>
              <a:rPr lang="pl-PL" dirty="0"/>
              <a:t> interesariuszy</a:t>
            </a:r>
            <a:endParaRPr lang="en-GB" dirty="0"/>
          </a:p>
          <a:p>
            <a:r>
              <a:rPr lang="pl-PL" dirty="0"/>
              <a:t>Kto jest najistotniejszym</a:t>
            </a:r>
            <a:br>
              <a:rPr lang="pl-PL" dirty="0"/>
            </a:br>
            <a:r>
              <a:rPr lang="pl-PL" dirty="0"/>
              <a:t>interesariuszem?</a:t>
            </a:r>
            <a:endParaRPr lang="en-GB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7E3645C-BBA2-5858-7740-5D8EDFD53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021018"/>
              </p:ext>
            </p:extLst>
          </p:nvPr>
        </p:nvGraphicFramePr>
        <p:xfrm>
          <a:off x="9936000" y="900000"/>
          <a:ext cx="2268000" cy="26517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2777251045"/>
                    </a:ext>
                  </a:extLst>
                </a:gridCol>
              </a:tblGrid>
              <a:tr h="272000">
                <a:tc>
                  <a:txBody>
                    <a:bodyPr/>
                    <a:lstStyle/>
                    <a:p>
                      <a:r>
                        <a:rPr lang="pl-PL" sz="1200" dirty="0"/>
                        <a:t>Interesariusze - respondenci</a:t>
                      </a:r>
                      <a:endParaRPr lang="pl-PL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250783"/>
                  </a:ext>
                </a:extLst>
              </a:tr>
              <a:tr h="272000">
                <a:tc>
                  <a:txBody>
                    <a:bodyPr/>
                    <a:lstStyle/>
                    <a:p>
                      <a:r>
                        <a:rPr lang="pl-PL" sz="1200" dirty="0"/>
                        <a:t>Studenci</a:t>
                      </a:r>
                      <a:endParaRPr lang="pl-PL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521361"/>
                  </a:ext>
                </a:extLst>
              </a:tr>
              <a:tr h="272000">
                <a:tc>
                  <a:txBody>
                    <a:bodyPr/>
                    <a:lstStyle/>
                    <a:p>
                      <a:r>
                        <a:rPr lang="pl-PL" sz="1200" dirty="0"/>
                        <a:t>Absolwenci</a:t>
                      </a:r>
                      <a:endParaRPr lang="pl-PL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881332"/>
                  </a:ext>
                </a:extLst>
              </a:tr>
              <a:tr h="272000">
                <a:tc>
                  <a:txBody>
                    <a:bodyPr/>
                    <a:lstStyle/>
                    <a:p>
                      <a:r>
                        <a:rPr lang="pl-PL" sz="1200" dirty="0"/>
                        <a:t>Rodzice (opiekunowie)</a:t>
                      </a:r>
                      <a:endParaRPr lang="pl-PL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416095"/>
                  </a:ext>
                </a:extLst>
              </a:tr>
              <a:tr h="272000">
                <a:tc>
                  <a:txBody>
                    <a:bodyPr/>
                    <a:lstStyle/>
                    <a:p>
                      <a:r>
                        <a:rPr lang="pl-PL" sz="1200" dirty="0"/>
                        <a:t>Pracownicy administracyjni</a:t>
                      </a:r>
                      <a:endParaRPr lang="pl-PL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91227"/>
                  </a:ext>
                </a:extLst>
              </a:tr>
              <a:tr h="272000">
                <a:tc>
                  <a:txBody>
                    <a:bodyPr/>
                    <a:lstStyle/>
                    <a:p>
                      <a:r>
                        <a:rPr lang="pl-PL" sz="1200" dirty="0"/>
                        <a:t>Pracownicy akademiccy</a:t>
                      </a:r>
                      <a:r>
                        <a:rPr lang="en-US" sz="1200" dirty="0"/>
                        <a:t> (</a:t>
                      </a:r>
                      <a:r>
                        <a:rPr lang="pl-PL" sz="1200" dirty="0"/>
                        <a:t>Badacze </a:t>
                      </a:r>
                      <a:r>
                        <a:rPr lang="en-US" sz="1200" dirty="0"/>
                        <a:t>/</a:t>
                      </a:r>
                      <a:r>
                        <a:rPr lang="pl-PL" sz="1200" dirty="0"/>
                        <a:t> Wykładowcy)</a:t>
                      </a:r>
                      <a:endParaRPr lang="pl-PL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74268"/>
                  </a:ext>
                </a:extLst>
              </a:tr>
              <a:tr h="272000">
                <a:tc>
                  <a:txBody>
                    <a:bodyPr/>
                    <a:lstStyle/>
                    <a:p>
                      <a:r>
                        <a:rPr lang="pl-PL" sz="1200" dirty="0"/>
                        <a:t>Przedsiębiorcy</a:t>
                      </a:r>
                      <a:r>
                        <a:rPr lang="en-US" sz="1200" dirty="0"/>
                        <a:t> (</a:t>
                      </a:r>
                      <a:r>
                        <a:rPr lang="pl-PL" sz="1200" dirty="0"/>
                        <a:t>pracodawcy</a:t>
                      </a:r>
                      <a:r>
                        <a:rPr lang="en-US" sz="1200" dirty="0"/>
                        <a:t>)</a:t>
                      </a:r>
                      <a:endParaRPr lang="pl-PL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37686"/>
                  </a:ext>
                </a:extLst>
              </a:tr>
              <a:tr h="272000">
                <a:tc>
                  <a:txBody>
                    <a:bodyPr/>
                    <a:lstStyle/>
                    <a:p>
                      <a:r>
                        <a:rPr lang="pl-PL" sz="1200" dirty="0"/>
                        <a:t>Władze uczelni</a:t>
                      </a:r>
                      <a:endParaRPr lang="pl-PL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79080"/>
                  </a:ext>
                </a:extLst>
              </a:tr>
              <a:tr h="272000">
                <a:tc>
                  <a:txBody>
                    <a:bodyPr/>
                    <a:lstStyle/>
                    <a:p>
                      <a:r>
                        <a:rPr lang="pl-PL" sz="1200" dirty="0"/>
                        <a:t>Władze samorządowe</a:t>
                      </a:r>
                      <a:endParaRPr lang="pl-PL" sz="12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7643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6F134-6A41-FFAD-CF78-89AA6646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73138671"/>
      </p:ext>
    </p:extLst>
  </p:cSld>
  <p:clrMapOvr>
    <a:masterClrMapping/>
  </p:clrMapOvr>
</p:sld>
</file>

<file path=ppt/theme/theme1.xml><?xml version="1.0" encoding="utf-8"?>
<a:theme xmlns:a="http://schemas.openxmlformats.org/drawingml/2006/main" name="PrezentacjaDoktorat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Doktorat" id="{03DCC6B5-56FC-4C66-BE4B-0DA88A1E4869}" vid="{01F318E3-63AE-4CE6-A1E5-8F7DC2440B87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2195</TotalTime>
  <Words>2288</Words>
  <Application>Microsoft Office PowerPoint</Application>
  <PresentationFormat>Widescreen</PresentationFormat>
  <Paragraphs>269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Bookman Old Style</vt:lpstr>
      <vt:lpstr>Calibri</vt:lpstr>
      <vt:lpstr>Century Schoolbook</vt:lpstr>
      <vt:lpstr>CIDFont+F1</vt:lpstr>
      <vt:lpstr>CIDFont+F3</vt:lpstr>
      <vt:lpstr>PrezentacjaDoktorat</vt:lpstr>
      <vt:lpstr>Pomiar satysfakcji interesariuszy w doskonaleniu systemu zarządzania jakością uczelni technicznych w Polsce</vt:lpstr>
      <vt:lpstr>Teoria zarządzania jakością</vt:lpstr>
      <vt:lpstr>Zmiany w koncepcjach uniwersytetu</vt:lpstr>
      <vt:lpstr>Istotne współcześnie koncepcje</vt:lpstr>
      <vt:lpstr>Środowisko sprzecznych interesów</vt:lpstr>
      <vt:lpstr>Czym jest jakość edukacji?</vt:lpstr>
      <vt:lpstr>Czym jest zarządzanie jakością edukacji</vt:lpstr>
      <vt:lpstr>Czy jeśli nie klient to interesariusz?</vt:lpstr>
      <vt:lpstr>Pytania badawcze – wywiady </vt:lpstr>
      <vt:lpstr>Weryfikacja hipotez – badania ilościowe</vt:lpstr>
      <vt:lpstr>Weryfikacja hipotez 1/2</vt:lpstr>
      <vt:lpstr>Weryfikacja hipotez 2/2</vt:lpstr>
      <vt:lpstr>Proponowane narzędzie - SSDQM</vt:lpstr>
      <vt:lpstr>Zestaw wskaźników wspierających implementację SSDQM na uczelni technicznej</vt:lpstr>
      <vt:lpstr>Podsumowanie</vt:lpstr>
      <vt:lpstr>Literatura</vt:lpstr>
      <vt:lpstr>PowerPoint Presentation</vt:lpstr>
      <vt:lpstr>Lista uczelni technicznych</vt:lpstr>
      <vt:lpstr>SSDQM szczegółowy 1/4</vt:lpstr>
      <vt:lpstr>SSDQM szczegółowy 2/4</vt:lpstr>
      <vt:lpstr>SSDQM szczegółowy 3/4</vt:lpstr>
      <vt:lpstr>SSDQM szczegółowy 4/4</vt:lpstr>
      <vt:lpstr>Przykłady MUDA dla działalności naukowej, współpracy z otoczeniem gospodarczy, umiędzynarodowienia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Paweł Szefler</dc:creator>
  <cp:lastModifiedBy>Jan Szefler</cp:lastModifiedBy>
  <cp:revision>23</cp:revision>
  <dcterms:created xsi:type="dcterms:W3CDTF">2024-09-06T06:15:37Z</dcterms:created>
  <dcterms:modified xsi:type="dcterms:W3CDTF">2024-11-26T16:17:02Z</dcterms:modified>
</cp:coreProperties>
</file>